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2"/>
  </p:notesMasterIdLst>
  <p:sldIdLst>
    <p:sldId id="256" r:id="rId2"/>
    <p:sldId id="274" r:id="rId3"/>
    <p:sldId id="335" r:id="rId4"/>
    <p:sldId id="275" r:id="rId5"/>
    <p:sldId id="290" r:id="rId6"/>
    <p:sldId id="291" r:id="rId7"/>
    <p:sldId id="292" r:id="rId8"/>
    <p:sldId id="293" r:id="rId9"/>
    <p:sldId id="294" r:id="rId10"/>
    <p:sldId id="295" r:id="rId11"/>
    <p:sldId id="296" r:id="rId12"/>
    <p:sldId id="297" r:id="rId13"/>
    <p:sldId id="298" r:id="rId14"/>
    <p:sldId id="299" r:id="rId15"/>
    <p:sldId id="300" r:id="rId16"/>
    <p:sldId id="301" r:id="rId17"/>
    <p:sldId id="302" r:id="rId18"/>
    <p:sldId id="304" r:id="rId19"/>
    <p:sldId id="303" r:id="rId20"/>
    <p:sldId id="281" r:id="rId21"/>
    <p:sldId id="334" r:id="rId22"/>
    <p:sldId id="282" r:id="rId23"/>
    <p:sldId id="283" r:id="rId24"/>
    <p:sldId id="284" r:id="rId25"/>
    <p:sldId id="285" r:id="rId26"/>
    <p:sldId id="286" r:id="rId27"/>
    <p:sldId id="305" r:id="rId28"/>
    <p:sldId id="307" r:id="rId29"/>
    <p:sldId id="308" r:id="rId30"/>
    <p:sldId id="309" r:id="rId31"/>
    <p:sldId id="310" r:id="rId32"/>
    <p:sldId id="311" r:id="rId33"/>
    <p:sldId id="312" r:id="rId34"/>
    <p:sldId id="315" r:id="rId35"/>
    <p:sldId id="316" r:id="rId36"/>
    <p:sldId id="317" r:id="rId37"/>
    <p:sldId id="318" r:id="rId38"/>
    <p:sldId id="313" r:id="rId39"/>
    <p:sldId id="314" r:id="rId40"/>
    <p:sldId id="319" r:id="rId41"/>
    <p:sldId id="320" r:id="rId42"/>
    <p:sldId id="321" r:id="rId43"/>
    <p:sldId id="322" r:id="rId44"/>
    <p:sldId id="323" r:id="rId45"/>
    <p:sldId id="324" r:id="rId46"/>
    <p:sldId id="325" r:id="rId47"/>
    <p:sldId id="331" r:id="rId48"/>
    <p:sldId id="326" r:id="rId49"/>
    <p:sldId id="332" r:id="rId50"/>
    <p:sldId id="329"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86E32D-CE9C-4451-B036-7E2ACDDA9F42}" v="160" dt="2019-05-07T04:46:54.6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7" autoAdjust="0"/>
    <p:restoredTop sz="84907" autoAdjust="0"/>
  </p:normalViewPr>
  <p:slideViewPr>
    <p:cSldViewPr snapToGrid="0">
      <p:cViewPr varScale="1">
        <p:scale>
          <a:sx n="87" d="100"/>
          <a:sy n="87" d="100"/>
        </p:scale>
        <p:origin x="30" y="5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ett Hacker" userId="eeb077e1-1baa-4406-8028-d44a7bb62aa2" providerId="ADAL" clId="{4551EEB3-2646-460D-942A-10068032A366}"/>
  </pc:docChgLst>
  <pc:docChgLst>
    <pc:chgData name="Brett Hacker" userId="eeb077e1-1baa-4406-8028-d44a7bb62aa2" providerId="ADAL" clId="{AD86E32D-CE9C-4451-B036-7E2ACDDA9F42}"/>
    <pc:docChg chg="undo custSel mod addSld delSld modSld sldOrd">
      <pc:chgData name="Brett Hacker" userId="eeb077e1-1baa-4406-8028-d44a7bb62aa2" providerId="ADAL" clId="{AD86E32D-CE9C-4451-B036-7E2ACDDA9F42}" dt="2019-05-07T04:48:18.674" v="1152" actId="20577"/>
      <pc:docMkLst>
        <pc:docMk/>
      </pc:docMkLst>
      <pc:sldChg chg="addSp delSp modSp mod setBg">
        <pc:chgData name="Brett Hacker" userId="eeb077e1-1baa-4406-8028-d44a7bb62aa2" providerId="ADAL" clId="{AD86E32D-CE9C-4451-B036-7E2ACDDA9F42}" dt="2019-04-25T18:23:55.273" v="31" actId="26606"/>
        <pc:sldMkLst>
          <pc:docMk/>
          <pc:sldMk cId="1416020805" sldId="256"/>
        </pc:sldMkLst>
        <pc:spChg chg="mod">
          <ac:chgData name="Brett Hacker" userId="eeb077e1-1baa-4406-8028-d44a7bb62aa2" providerId="ADAL" clId="{AD86E32D-CE9C-4451-B036-7E2ACDDA9F42}" dt="2019-04-25T18:23:55.273" v="31" actId="26606"/>
          <ac:spMkLst>
            <pc:docMk/>
            <pc:sldMk cId="1416020805" sldId="256"/>
            <ac:spMk id="4" creationId="{AB31F8B2-4369-4F87-93EC-ADC8D91FD29D}"/>
          </ac:spMkLst>
        </pc:spChg>
        <pc:spChg chg="mod ord">
          <ac:chgData name="Brett Hacker" userId="eeb077e1-1baa-4406-8028-d44a7bb62aa2" providerId="ADAL" clId="{AD86E32D-CE9C-4451-B036-7E2ACDDA9F42}" dt="2019-04-25T18:23:55.273" v="31" actId="26606"/>
          <ac:spMkLst>
            <pc:docMk/>
            <pc:sldMk cId="1416020805" sldId="256"/>
            <ac:spMk id="5" creationId="{50475A57-0C28-428C-B46B-B9B0362F8F6E}"/>
          </ac:spMkLst>
        </pc:spChg>
        <pc:spChg chg="add del">
          <ac:chgData name="Brett Hacker" userId="eeb077e1-1baa-4406-8028-d44a7bb62aa2" providerId="ADAL" clId="{AD86E32D-CE9C-4451-B036-7E2ACDDA9F42}" dt="2019-04-25T18:23:32.408" v="16" actId="26606"/>
          <ac:spMkLst>
            <pc:docMk/>
            <pc:sldMk cId="1416020805" sldId="256"/>
            <ac:spMk id="10" creationId="{59A309A7-1751-4ABE-A3C1-EEC40366AD89}"/>
          </ac:spMkLst>
        </pc:spChg>
        <pc:spChg chg="add del">
          <ac:chgData name="Brett Hacker" userId="eeb077e1-1baa-4406-8028-d44a7bb62aa2" providerId="ADAL" clId="{AD86E32D-CE9C-4451-B036-7E2ACDDA9F42}" dt="2019-04-25T18:23:32.408" v="16" actId="26606"/>
          <ac:spMkLst>
            <pc:docMk/>
            <pc:sldMk cId="1416020805" sldId="256"/>
            <ac:spMk id="12" creationId="{967D8EB6-EAE1-4F9C-B398-83321E287204}"/>
          </ac:spMkLst>
        </pc:spChg>
        <pc:spChg chg="add del">
          <ac:chgData name="Brett Hacker" userId="eeb077e1-1baa-4406-8028-d44a7bb62aa2" providerId="ADAL" clId="{AD86E32D-CE9C-4451-B036-7E2ACDDA9F42}" dt="2019-04-25T18:23:35.418" v="18" actId="26606"/>
          <ac:spMkLst>
            <pc:docMk/>
            <pc:sldMk cId="1416020805" sldId="256"/>
            <ac:spMk id="14" creationId="{A9616D99-AEFB-4C95-84EF-5DEC698D92A7}"/>
          </ac:spMkLst>
        </pc:spChg>
        <pc:spChg chg="add del">
          <ac:chgData name="Brett Hacker" userId="eeb077e1-1baa-4406-8028-d44a7bb62aa2" providerId="ADAL" clId="{AD86E32D-CE9C-4451-B036-7E2ACDDA9F42}" dt="2019-04-25T18:23:35.418" v="18" actId="26606"/>
          <ac:spMkLst>
            <pc:docMk/>
            <pc:sldMk cId="1416020805" sldId="256"/>
            <ac:spMk id="15" creationId="{D0F97023-F626-4FC5-8C2D-753B5C7F4606}"/>
          </ac:spMkLst>
        </pc:spChg>
        <pc:spChg chg="add del">
          <ac:chgData name="Brett Hacker" userId="eeb077e1-1baa-4406-8028-d44a7bb62aa2" providerId="ADAL" clId="{AD86E32D-CE9C-4451-B036-7E2ACDDA9F42}" dt="2019-04-25T18:23:40.024" v="22" actId="26606"/>
          <ac:spMkLst>
            <pc:docMk/>
            <pc:sldMk cId="1416020805" sldId="256"/>
            <ac:spMk id="16" creationId="{1C091803-41C2-48E0-9228-5148460C7479}"/>
          </ac:spMkLst>
        </pc:spChg>
        <pc:spChg chg="add del">
          <ac:chgData name="Brett Hacker" userId="eeb077e1-1baa-4406-8028-d44a7bb62aa2" providerId="ADAL" clId="{AD86E32D-CE9C-4451-B036-7E2ACDDA9F42}" dt="2019-04-25T18:23:37.854" v="20" actId="26606"/>
          <ac:spMkLst>
            <pc:docMk/>
            <pc:sldMk cId="1416020805" sldId="256"/>
            <ac:spMk id="17" creationId="{14A2F755-5219-4C4E-9378-2C80BB08DF8E}"/>
          </ac:spMkLst>
        </pc:spChg>
        <pc:spChg chg="add del">
          <ac:chgData name="Brett Hacker" userId="eeb077e1-1baa-4406-8028-d44a7bb62aa2" providerId="ADAL" clId="{AD86E32D-CE9C-4451-B036-7E2ACDDA9F42}" dt="2019-04-25T18:23:37.854" v="20" actId="26606"/>
          <ac:spMkLst>
            <pc:docMk/>
            <pc:sldMk cId="1416020805" sldId="256"/>
            <ac:spMk id="18" creationId="{9A87AD7E-457F-4836-8DDE-FFE0F009388A}"/>
          </ac:spMkLst>
        </pc:spChg>
        <pc:spChg chg="add del">
          <ac:chgData name="Brett Hacker" userId="eeb077e1-1baa-4406-8028-d44a7bb62aa2" providerId="ADAL" clId="{AD86E32D-CE9C-4451-B036-7E2ACDDA9F42}" dt="2019-04-25T18:23:40.024" v="22" actId="26606"/>
          <ac:spMkLst>
            <pc:docMk/>
            <pc:sldMk cId="1416020805" sldId="256"/>
            <ac:spMk id="20" creationId="{6166C6D1-23AC-49C4-BA07-238E4E9F8CEB}"/>
          </ac:spMkLst>
        </pc:spChg>
        <pc:spChg chg="add del">
          <ac:chgData name="Brett Hacker" userId="eeb077e1-1baa-4406-8028-d44a7bb62aa2" providerId="ADAL" clId="{AD86E32D-CE9C-4451-B036-7E2ACDDA9F42}" dt="2019-04-25T18:23:40.024" v="22" actId="26606"/>
          <ac:spMkLst>
            <pc:docMk/>
            <pc:sldMk cId="1416020805" sldId="256"/>
            <ac:spMk id="21" creationId="{E186B68C-84BC-4A6E-99D1-EE87483C1349}"/>
          </ac:spMkLst>
        </pc:spChg>
        <pc:spChg chg="add del">
          <ac:chgData name="Brett Hacker" userId="eeb077e1-1baa-4406-8028-d44a7bb62aa2" providerId="ADAL" clId="{AD86E32D-CE9C-4451-B036-7E2ACDDA9F42}" dt="2019-04-25T18:23:40.024" v="22" actId="26606"/>
          <ac:spMkLst>
            <pc:docMk/>
            <pc:sldMk cId="1416020805" sldId="256"/>
            <ac:spMk id="22" creationId="{B775CD93-9DF2-48CB-9F57-1BCA9A46C7FA}"/>
          </ac:spMkLst>
        </pc:spChg>
        <pc:spChg chg="add del">
          <ac:chgData name="Brett Hacker" userId="eeb077e1-1baa-4406-8028-d44a7bb62aa2" providerId="ADAL" clId="{AD86E32D-CE9C-4451-B036-7E2ACDDA9F42}" dt="2019-04-25T18:23:43.902" v="24" actId="26606"/>
          <ac:spMkLst>
            <pc:docMk/>
            <pc:sldMk cId="1416020805" sldId="256"/>
            <ac:spMk id="24" creationId="{6166C6D1-23AC-49C4-BA07-238E4E9F8CEB}"/>
          </ac:spMkLst>
        </pc:spChg>
        <pc:spChg chg="add del">
          <ac:chgData name="Brett Hacker" userId="eeb077e1-1baa-4406-8028-d44a7bb62aa2" providerId="ADAL" clId="{AD86E32D-CE9C-4451-B036-7E2ACDDA9F42}" dt="2019-04-25T18:23:43.902" v="24" actId="26606"/>
          <ac:spMkLst>
            <pc:docMk/>
            <pc:sldMk cId="1416020805" sldId="256"/>
            <ac:spMk id="25" creationId="{1C091803-41C2-48E0-9228-5148460C7479}"/>
          </ac:spMkLst>
        </pc:spChg>
        <pc:spChg chg="add del">
          <ac:chgData name="Brett Hacker" userId="eeb077e1-1baa-4406-8028-d44a7bb62aa2" providerId="ADAL" clId="{AD86E32D-CE9C-4451-B036-7E2ACDDA9F42}" dt="2019-04-25T18:23:43.902" v="24" actId="26606"/>
          <ac:spMkLst>
            <pc:docMk/>
            <pc:sldMk cId="1416020805" sldId="256"/>
            <ac:spMk id="26" creationId="{B775CD93-9DF2-48CB-9F57-1BCA9A46C7FA}"/>
          </ac:spMkLst>
        </pc:spChg>
        <pc:spChg chg="add del">
          <ac:chgData name="Brett Hacker" userId="eeb077e1-1baa-4406-8028-d44a7bb62aa2" providerId="ADAL" clId="{AD86E32D-CE9C-4451-B036-7E2ACDDA9F42}" dt="2019-04-25T18:23:43.902" v="24" actId="26606"/>
          <ac:spMkLst>
            <pc:docMk/>
            <pc:sldMk cId="1416020805" sldId="256"/>
            <ac:spMk id="27" creationId="{E186B68C-84BC-4A6E-99D1-EE87483C1349}"/>
          </ac:spMkLst>
        </pc:spChg>
        <pc:spChg chg="add del">
          <ac:chgData name="Brett Hacker" userId="eeb077e1-1baa-4406-8028-d44a7bb62aa2" providerId="ADAL" clId="{AD86E32D-CE9C-4451-B036-7E2ACDDA9F42}" dt="2019-04-25T18:23:46.285" v="26" actId="26606"/>
          <ac:spMkLst>
            <pc:docMk/>
            <pc:sldMk cId="1416020805" sldId="256"/>
            <ac:spMk id="29" creationId="{0EA0C3AC-2A72-484B-B07D-F2CC519F1201}"/>
          </ac:spMkLst>
        </pc:spChg>
        <pc:spChg chg="add del">
          <ac:chgData name="Brett Hacker" userId="eeb077e1-1baa-4406-8028-d44a7bb62aa2" providerId="ADAL" clId="{AD86E32D-CE9C-4451-B036-7E2ACDDA9F42}" dt="2019-04-25T18:23:46.285" v="26" actId="26606"/>
          <ac:spMkLst>
            <pc:docMk/>
            <pc:sldMk cId="1416020805" sldId="256"/>
            <ac:spMk id="30" creationId="{986477EF-3991-4D07-9F11-9E887C340C78}"/>
          </ac:spMkLst>
        </pc:spChg>
        <pc:spChg chg="add del">
          <ac:chgData name="Brett Hacker" userId="eeb077e1-1baa-4406-8028-d44a7bb62aa2" providerId="ADAL" clId="{AD86E32D-CE9C-4451-B036-7E2ACDDA9F42}" dt="2019-04-25T18:23:46.285" v="26" actId="26606"/>
          <ac:spMkLst>
            <pc:docMk/>
            <pc:sldMk cId="1416020805" sldId="256"/>
            <ac:spMk id="31" creationId="{A23F8109-B0C1-4D0F-A1B4-C89C9AD70484}"/>
          </ac:spMkLst>
        </pc:spChg>
        <pc:spChg chg="add del">
          <ac:chgData name="Brett Hacker" userId="eeb077e1-1baa-4406-8028-d44a7bb62aa2" providerId="ADAL" clId="{AD86E32D-CE9C-4451-B036-7E2ACDDA9F42}" dt="2019-04-25T18:23:46.285" v="26" actId="26606"/>
          <ac:spMkLst>
            <pc:docMk/>
            <pc:sldMk cId="1416020805" sldId="256"/>
            <ac:spMk id="32" creationId="{EDA40B90-E281-4108-8CC2-959D5F95070A}"/>
          </ac:spMkLst>
        </pc:spChg>
        <pc:spChg chg="add del">
          <ac:chgData name="Brett Hacker" userId="eeb077e1-1baa-4406-8028-d44a7bb62aa2" providerId="ADAL" clId="{AD86E32D-CE9C-4451-B036-7E2ACDDA9F42}" dt="2019-04-25T18:23:48.977" v="28" actId="26606"/>
          <ac:spMkLst>
            <pc:docMk/>
            <pc:sldMk cId="1416020805" sldId="256"/>
            <ac:spMk id="34" creationId="{245A4996-DED7-4805-8721-AB6B9669B3E5}"/>
          </ac:spMkLst>
        </pc:spChg>
        <pc:spChg chg="add del">
          <ac:chgData name="Brett Hacker" userId="eeb077e1-1baa-4406-8028-d44a7bb62aa2" providerId="ADAL" clId="{AD86E32D-CE9C-4451-B036-7E2ACDDA9F42}" dt="2019-04-25T18:23:48.977" v="28" actId="26606"/>
          <ac:spMkLst>
            <pc:docMk/>
            <pc:sldMk cId="1416020805" sldId="256"/>
            <ac:spMk id="35" creationId="{73DE2CFE-42F2-48F0-8706-5264E012B10C}"/>
          </ac:spMkLst>
        </pc:spChg>
        <pc:spChg chg="add del">
          <ac:chgData name="Brett Hacker" userId="eeb077e1-1baa-4406-8028-d44a7bb62aa2" providerId="ADAL" clId="{AD86E32D-CE9C-4451-B036-7E2ACDDA9F42}" dt="2019-04-25T18:23:55.246" v="30" actId="26606"/>
          <ac:spMkLst>
            <pc:docMk/>
            <pc:sldMk cId="1416020805" sldId="256"/>
            <ac:spMk id="37" creationId="{EE1FC7B4-E4A7-4452-B413-1A623E3A7230}"/>
          </ac:spMkLst>
        </pc:spChg>
        <pc:spChg chg="add del">
          <ac:chgData name="Brett Hacker" userId="eeb077e1-1baa-4406-8028-d44a7bb62aa2" providerId="ADAL" clId="{AD86E32D-CE9C-4451-B036-7E2ACDDA9F42}" dt="2019-04-25T18:23:55.246" v="30" actId="26606"/>
          <ac:spMkLst>
            <pc:docMk/>
            <pc:sldMk cId="1416020805" sldId="256"/>
            <ac:spMk id="38" creationId="{E0709AF0-24F0-4486-B189-BE6386BDB198}"/>
          </ac:spMkLst>
        </pc:spChg>
        <pc:spChg chg="add del">
          <ac:chgData name="Brett Hacker" userId="eeb077e1-1baa-4406-8028-d44a7bb62aa2" providerId="ADAL" clId="{AD86E32D-CE9C-4451-B036-7E2ACDDA9F42}" dt="2019-04-25T18:23:55.246" v="30" actId="26606"/>
          <ac:spMkLst>
            <pc:docMk/>
            <pc:sldMk cId="1416020805" sldId="256"/>
            <ac:spMk id="39" creationId="{FBE3B62F-5853-4A3C-B050-6186351A7176}"/>
          </ac:spMkLst>
        </pc:spChg>
        <pc:spChg chg="add">
          <ac:chgData name="Brett Hacker" userId="eeb077e1-1baa-4406-8028-d44a7bb62aa2" providerId="ADAL" clId="{AD86E32D-CE9C-4451-B036-7E2ACDDA9F42}" dt="2019-04-25T18:23:55.273" v="31" actId="26606"/>
          <ac:spMkLst>
            <pc:docMk/>
            <pc:sldMk cId="1416020805" sldId="256"/>
            <ac:spMk id="41" creationId="{59A309A7-1751-4ABE-A3C1-EEC40366AD89}"/>
          </ac:spMkLst>
        </pc:spChg>
        <pc:spChg chg="add">
          <ac:chgData name="Brett Hacker" userId="eeb077e1-1baa-4406-8028-d44a7bb62aa2" providerId="ADAL" clId="{AD86E32D-CE9C-4451-B036-7E2ACDDA9F42}" dt="2019-04-25T18:23:55.273" v="31" actId="26606"/>
          <ac:spMkLst>
            <pc:docMk/>
            <pc:sldMk cId="1416020805" sldId="256"/>
            <ac:spMk id="42" creationId="{967D8EB6-EAE1-4F9C-B398-83321E287204}"/>
          </ac:spMkLst>
        </pc:spChg>
        <pc:picChg chg="add mod ord">
          <ac:chgData name="Brett Hacker" userId="eeb077e1-1baa-4406-8028-d44a7bb62aa2" providerId="ADAL" clId="{AD86E32D-CE9C-4451-B036-7E2ACDDA9F42}" dt="2019-04-25T18:23:55.273" v="31" actId="26606"/>
          <ac:picMkLst>
            <pc:docMk/>
            <pc:sldMk cId="1416020805" sldId="256"/>
            <ac:picMk id="3" creationId="{0B55BC6E-A1B0-4E03-8B0F-89AF9D5E1A72}"/>
          </ac:picMkLst>
        </pc:picChg>
      </pc:sldChg>
      <pc:sldChg chg="del">
        <pc:chgData name="Brett Hacker" userId="eeb077e1-1baa-4406-8028-d44a7bb62aa2" providerId="ADAL" clId="{AD86E32D-CE9C-4451-B036-7E2ACDDA9F42}" dt="2019-05-07T04:41:05.469" v="946" actId="2696"/>
        <pc:sldMkLst>
          <pc:docMk/>
          <pc:sldMk cId="2072586917" sldId="260"/>
        </pc:sldMkLst>
      </pc:sldChg>
      <pc:sldChg chg="del">
        <pc:chgData name="Brett Hacker" userId="eeb077e1-1baa-4406-8028-d44a7bb62aa2" providerId="ADAL" clId="{AD86E32D-CE9C-4451-B036-7E2ACDDA9F42}" dt="2019-05-07T04:41:11.625" v="948" actId="2696"/>
        <pc:sldMkLst>
          <pc:docMk/>
          <pc:sldMk cId="3771182008" sldId="261"/>
        </pc:sldMkLst>
      </pc:sldChg>
      <pc:sldChg chg="del">
        <pc:chgData name="Brett Hacker" userId="eeb077e1-1baa-4406-8028-d44a7bb62aa2" providerId="ADAL" clId="{AD86E32D-CE9C-4451-B036-7E2ACDDA9F42}" dt="2019-05-07T04:41:11.619" v="947" actId="2696"/>
        <pc:sldMkLst>
          <pc:docMk/>
          <pc:sldMk cId="2350203270" sldId="262"/>
        </pc:sldMkLst>
      </pc:sldChg>
      <pc:sldChg chg="modSp add del">
        <pc:chgData name="Brett Hacker" userId="eeb077e1-1baa-4406-8028-d44a7bb62aa2" providerId="ADAL" clId="{AD86E32D-CE9C-4451-B036-7E2ACDDA9F42}" dt="2019-05-07T04:40:46.664" v="943" actId="20577"/>
        <pc:sldMkLst>
          <pc:docMk/>
          <pc:sldMk cId="810739357" sldId="274"/>
        </pc:sldMkLst>
        <pc:spChg chg="mod">
          <ac:chgData name="Brett Hacker" userId="eeb077e1-1baa-4406-8028-d44a7bb62aa2" providerId="ADAL" clId="{AD86E32D-CE9C-4451-B036-7E2ACDDA9F42}" dt="2019-05-07T04:40:46.664" v="943" actId="20577"/>
          <ac:spMkLst>
            <pc:docMk/>
            <pc:sldMk cId="810739357" sldId="274"/>
            <ac:spMk id="2" creationId="{08D8D94C-E2B4-4DB1-A2C9-1CBD4293CBDA}"/>
          </ac:spMkLst>
        </pc:spChg>
      </pc:sldChg>
      <pc:sldChg chg="modSp modNotesTx">
        <pc:chgData name="Brett Hacker" userId="eeb077e1-1baa-4406-8028-d44a7bb62aa2" providerId="ADAL" clId="{AD86E32D-CE9C-4451-B036-7E2ACDDA9F42}" dt="2019-05-07T04:46:17.492" v="970" actId="20577"/>
        <pc:sldMkLst>
          <pc:docMk/>
          <pc:sldMk cId="307087649" sldId="275"/>
        </pc:sldMkLst>
        <pc:spChg chg="mod">
          <ac:chgData name="Brett Hacker" userId="eeb077e1-1baa-4406-8028-d44a7bb62aa2" providerId="ADAL" clId="{AD86E32D-CE9C-4451-B036-7E2ACDDA9F42}" dt="2019-05-07T04:46:17.492" v="970" actId="20577"/>
          <ac:spMkLst>
            <pc:docMk/>
            <pc:sldMk cId="307087649" sldId="275"/>
            <ac:spMk id="2" creationId="{14C45C05-E877-429F-903E-B27393B3CD88}"/>
          </ac:spMkLst>
        </pc:spChg>
      </pc:sldChg>
      <pc:sldChg chg="del modNotesTx">
        <pc:chgData name="Brett Hacker" userId="eeb077e1-1baa-4406-8028-d44a7bb62aa2" providerId="ADAL" clId="{AD86E32D-CE9C-4451-B036-7E2ACDDA9F42}" dt="2019-05-07T04:41:01.725" v="945" actId="2696"/>
        <pc:sldMkLst>
          <pc:docMk/>
          <pc:sldMk cId="1849194632" sldId="277"/>
        </pc:sldMkLst>
      </pc:sldChg>
      <pc:sldChg chg="modSp ord modAnim">
        <pc:chgData name="Brett Hacker" userId="eeb077e1-1baa-4406-8028-d44a7bb62aa2" providerId="ADAL" clId="{AD86E32D-CE9C-4451-B036-7E2ACDDA9F42}" dt="2019-05-07T04:45:52.137" v="958"/>
        <pc:sldMkLst>
          <pc:docMk/>
          <pc:sldMk cId="731898604" sldId="326"/>
        </pc:sldMkLst>
        <pc:spChg chg="mod">
          <ac:chgData name="Brett Hacker" userId="eeb077e1-1baa-4406-8028-d44a7bb62aa2" providerId="ADAL" clId="{AD86E32D-CE9C-4451-B036-7E2ACDDA9F42}" dt="2019-04-25T18:27:56.382" v="171" actId="5793"/>
          <ac:spMkLst>
            <pc:docMk/>
            <pc:sldMk cId="731898604" sldId="326"/>
            <ac:spMk id="3" creationId="{50392460-2C86-472B-A34A-3AC14BBBB07F}"/>
          </ac:spMkLst>
        </pc:spChg>
      </pc:sldChg>
      <pc:sldChg chg="modSp">
        <pc:chgData name="Brett Hacker" userId="eeb077e1-1baa-4406-8028-d44a7bb62aa2" providerId="ADAL" clId="{AD86E32D-CE9C-4451-B036-7E2ACDDA9F42}" dt="2019-05-07T04:45:16.823" v="957" actId="6549"/>
        <pc:sldMkLst>
          <pc:docMk/>
          <pc:sldMk cId="3911058939" sldId="329"/>
        </pc:sldMkLst>
        <pc:spChg chg="mod">
          <ac:chgData name="Brett Hacker" userId="eeb077e1-1baa-4406-8028-d44a7bb62aa2" providerId="ADAL" clId="{AD86E32D-CE9C-4451-B036-7E2ACDDA9F42}" dt="2019-05-07T04:45:16.823" v="957" actId="6549"/>
          <ac:spMkLst>
            <pc:docMk/>
            <pc:sldMk cId="3911058939" sldId="329"/>
            <ac:spMk id="3" creationId="{593ADC34-70F1-445A-9E7E-2CAEC48E1A7B}"/>
          </ac:spMkLst>
        </pc:spChg>
      </pc:sldChg>
      <pc:sldChg chg="modSp add ord">
        <pc:chgData name="Brett Hacker" userId="eeb077e1-1baa-4406-8028-d44a7bb62aa2" providerId="ADAL" clId="{AD86E32D-CE9C-4451-B036-7E2ACDDA9F42}" dt="2019-05-07T04:45:52.137" v="958"/>
        <pc:sldMkLst>
          <pc:docMk/>
          <pc:sldMk cId="3975968083" sldId="332"/>
        </pc:sldMkLst>
        <pc:spChg chg="mod">
          <ac:chgData name="Brett Hacker" userId="eeb077e1-1baa-4406-8028-d44a7bb62aa2" providerId="ADAL" clId="{AD86E32D-CE9C-4451-B036-7E2ACDDA9F42}" dt="2019-04-25T18:28:38.023" v="195" actId="20577"/>
          <ac:spMkLst>
            <pc:docMk/>
            <pc:sldMk cId="3975968083" sldId="332"/>
            <ac:spMk id="2" creationId="{8478BB9E-93E3-4DDC-847C-649A396049CB}"/>
          </ac:spMkLst>
        </pc:spChg>
        <pc:spChg chg="mod">
          <ac:chgData name="Brett Hacker" userId="eeb077e1-1baa-4406-8028-d44a7bb62aa2" providerId="ADAL" clId="{AD86E32D-CE9C-4451-B036-7E2ACDDA9F42}" dt="2019-05-07T04:42:42.432" v="955" actId="15"/>
          <ac:spMkLst>
            <pc:docMk/>
            <pc:sldMk cId="3975968083" sldId="332"/>
            <ac:spMk id="3" creationId="{B0DB7F55-8F75-4EB4-B7C7-3B2C15441403}"/>
          </ac:spMkLst>
        </pc:spChg>
      </pc:sldChg>
      <pc:sldChg chg="addSp delSp modSp add del modNotesTx">
        <pc:chgData name="Brett Hacker" userId="eeb077e1-1baa-4406-8028-d44a7bb62aa2" providerId="ADAL" clId="{AD86E32D-CE9C-4451-B036-7E2ACDDA9F42}" dt="2019-05-07T04:40:53.065" v="944" actId="2696"/>
        <pc:sldMkLst>
          <pc:docMk/>
          <pc:sldMk cId="1636014126" sldId="333"/>
        </pc:sldMkLst>
        <pc:spChg chg="mod">
          <ac:chgData name="Brett Hacker" userId="eeb077e1-1baa-4406-8028-d44a7bb62aa2" providerId="ADAL" clId="{AD86E32D-CE9C-4451-B036-7E2ACDDA9F42}" dt="2019-04-25T18:55:07.531" v="376" actId="20577"/>
          <ac:spMkLst>
            <pc:docMk/>
            <pc:sldMk cId="1636014126" sldId="333"/>
            <ac:spMk id="2" creationId="{8A0AB63A-A924-4346-A41E-DB72B6E29A33}"/>
          </ac:spMkLst>
        </pc:spChg>
        <pc:spChg chg="add mod">
          <ac:chgData name="Brett Hacker" userId="eeb077e1-1baa-4406-8028-d44a7bb62aa2" providerId="ADAL" clId="{AD86E32D-CE9C-4451-B036-7E2ACDDA9F42}" dt="2019-05-07T04:40:22.983" v="940" actId="404"/>
          <ac:spMkLst>
            <pc:docMk/>
            <pc:sldMk cId="1636014126" sldId="333"/>
            <ac:spMk id="3" creationId="{589AF44D-7B2C-4017-AB5D-6D3E07246A55}"/>
          </ac:spMkLst>
        </pc:spChg>
        <pc:spChg chg="del">
          <ac:chgData name="Brett Hacker" userId="eeb077e1-1baa-4406-8028-d44a7bb62aa2" providerId="ADAL" clId="{AD86E32D-CE9C-4451-B036-7E2ACDDA9F42}" dt="2019-04-25T18:55:10.681" v="377" actId="478"/>
          <ac:spMkLst>
            <pc:docMk/>
            <pc:sldMk cId="1636014126" sldId="333"/>
            <ac:spMk id="3" creationId="{F0E3AF31-9058-445D-8D96-401B7D87773C}"/>
          </ac:spMkLst>
        </pc:spChg>
      </pc:sldChg>
      <pc:sldChg chg="modSp add">
        <pc:chgData name="Brett Hacker" userId="eeb077e1-1baa-4406-8028-d44a7bb62aa2" providerId="ADAL" clId="{AD86E32D-CE9C-4451-B036-7E2ACDDA9F42}" dt="2019-04-25T19:16:00.800" v="924" actId="20577"/>
        <pc:sldMkLst>
          <pc:docMk/>
          <pc:sldMk cId="3247317788" sldId="334"/>
        </pc:sldMkLst>
        <pc:spChg chg="mod">
          <ac:chgData name="Brett Hacker" userId="eeb077e1-1baa-4406-8028-d44a7bb62aa2" providerId="ADAL" clId="{AD86E32D-CE9C-4451-B036-7E2ACDDA9F42}" dt="2019-04-25T19:12:31.888" v="729" actId="20577"/>
          <ac:spMkLst>
            <pc:docMk/>
            <pc:sldMk cId="3247317788" sldId="334"/>
            <ac:spMk id="2" creationId="{52D58930-07EC-4C6E-B9C3-F697A4F59142}"/>
          </ac:spMkLst>
        </pc:spChg>
        <pc:spChg chg="mod">
          <ac:chgData name="Brett Hacker" userId="eeb077e1-1baa-4406-8028-d44a7bb62aa2" providerId="ADAL" clId="{AD86E32D-CE9C-4451-B036-7E2ACDDA9F42}" dt="2019-04-25T19:16:00.800" v="924" actId="20577"/>
          <ac:spMkLst>
            <pc:docMk/>
            <pc:sldMk cId="3247317788" sldId="334"/>
            <ac:spMk id="3" creationId="{A5EAC82A-802A-4DB2-80D7-C038A4566C60}"/>
          </ac:spMkLst>
        </pc:spChg>
      </pc:sldChg>
      <pc:sldChg chg="modSp add">
        <pc:chgData name="Brett Hacker" userId="eeb077e1-1baa-4406-8028-d44a7bb62aa2" providerId="ADAL" clId="{AD86E32D-CE9C-4451-B036-7E2ACDDA9F42}" dt="2019-05-07T04:48:18.674" v="1152" actId="20577"/>
        <pc:sldMkLst>
          <pc:docMk/>
          <pc:sldMk cId="3673829002" sldId="335"/>
        </pc:sldMkLst>
        <pc:spChg chg="mod">
          <ac:chgData name="Brett Hacker" userId="eeb077e1-1baa-4406-8028-d44a7bb62aa2" providerId="ADAL" clId="{AD86E32D-CE9C-4451-B036-7E2ACDDA9F42}" dt="2019-05-07T04:47:22.992" v="984" actId="20577"/>
          <ac:spMkLst>
            <pc:docMk/>
            <pc:sldMk cId="3673829002" sldId="335"/>
            <ac:spMk id="2" creationId="{AACE16D5-55A3-4D46-84CA-45517ABF144D}"/>
          </ac:spMkLst>
        </pc:spChg>
        <pc:spChg chg="mod">
          <ac:chgData name="Brett Hacker" userId="eeb077e1-1baa-4406-8028-d44a7bb62aa2" providerId="ADAL" clId="{AD86E32D-CE9C-4451-B036-7E2ACDDA9F42}" dt="2019-05-07T04:48:18.674" v="1152" actId="20577"/>
          <ac:spMkLst>
            <pc:docMk/>
            <pc:sldMk cId="3673829002" sldId="335"/>
            <ac:spMk id="3" creationId="{29C40821-26E1-447B-A499-4BD5CE6D69D8}"/>
          </ac:spMkLst>
        </pc:spChg>
      </pc:sldChg>
    </pc:docChg>
  </pc:docChgLst>
  <pc:docChgLst>
    <pc:chgData name="Brett Hacker" userId="eeb077e1-1baa-4406-8028-d44a7bb62aa2" providerId="ADAL" clId="{D8350B74-B6F0-4DCA-AA95-842A749C2E68}"/>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934EBE-0239-4157-AF5A-F8F8FF806AAC}" type="datetimeFigureOut">
              <a:rPr lang="en-US" smtClean="0"/>
              <a:t>5/6/2019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7881F8-83B6-46EF-8704-87F8B5D0DFE7}" type="slidenum">
              <a:rPr lang="en-US" smtClean="0"/>
              <a:t>‹#›</a:t>
            </a:fld>
            <a:endParaRPr lang="en-US"/>
          </a:p>
        </p:txBody>
      </p:sp>
    </p:spTree>
    <p:extLst>
      <p:ext uri="{BB962C8B-B14F-4D97-AF65-F5344CB8AC3E}">
        <p14:creationId xmlns:p14="http://schemas.microsoft.com/office/powerpoint/2010/main" val="2013833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we’ll be using the Sandia tenant today but feel free to go home and create one of your own to play with.</a:t>
            </a:r>
          </a:p>
        </p:txBody>
      </p:sp>
      <p:sp>
        <p:nvSpPr>
          <p:cNvPr id="4" name="Slide Number Placeholder 3"/>
          <p:cNvSpPr>
            <a:spLocks noGrp="1"/>
          </p:cNvSpPr>
          <p:nvPr>
            <p:ph type="sldNum" sz="quarter" idx="5"/>
          </p:nvPr>
        </p:nvSpPr>
        <p:spPr/>
        <p:txBody>
          <a:bodyPr/>
          <a:lstStyle/>
          <a:p>
            <a:fld id="{A77881F8-83B6-46EF-8704-87F8B5D0DFE7}" type="slidenum">
              <a:rPr lang="en-US" smtClean="0"/>
              <a:t>4</a:t>
            </a:fld>
            <a:endParaRPr lang="en-US"/>
          </a:p>
        </p:txBody>
      </p:sp>
    </p:spTree>
    <p:extLst>
      <p:ext uri="{BB962C8B-B14F-4D97-AF65-F5344CB8AC3E}">
        <p14:creationId xmlns:p14="http://schemas.microsoft.com/office/powerpoint/2010/main" val="14230314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6111775"/>
            <a:ext cx="1423303" cy="304828"/>
          </a:xfrm>
          <a:prstGeom prst="rect">
            <a:avLst/>
          </a:prstGeom>
        </p:spPr>
      </p:pic>
    </p:spTree>
    <p:extLst>
      <p:ext uri="{BB962C8B-B14F-4D97-AF65-F5344CB8AC3E}">
        <p14:creationId xmlns:p14="http://schemas.microsoft.com/office/powerpoint/2010/main" val="40384144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10521462" y="6317515"/>
            <a:ext cx="1423303" cy="304828"/>
          </a:xfrm>
          <a:prstGeom prst="rect">
            <a:avLst/>
          </a:prstGeom>
        </p:spPr>
      </p:pic>
      <p:sp>
        <p:nvSpPr>
          <p:cNvPr id="7" name="Title 1">
            <a:extLst>
              <a:ext uri="{FF2B5EF4-FFF2-40B4-BE49-F238E27FC236}">
                <a16:creationId xmlns:a16="http://schemas.microsoft.com/office/drawing/2014/main" id="{53EE3A16-6FA3-468C-8E74-3925F216ED8B}"/>
              </a:ext>
            </a:extLst>
          </p:cNvPr>
          <p:cNvSpPr>
            <a:spLocks noGrp="1"/>
          </p:cNvSpPr>
          <p:nvPr>
            <p:ph type="title"/>
          </p:nvPr>
        </p:nvSpPr>
        <p:spPr>
          <a:xfrm>
            <a:off x="274639" y="295274"/>
            <a:ext cx="11889564" cy="917575"/>
          </a:xfrm>
        </p:spPr>
        <p:txBody>
          <a:bodyPr/>
          <a:lstStyle>
            <a:lvl1pPr>
              <a:defRPr>
                <a:latin typeface="Segoe UI" panose="020B0502040204020203" pitchFamily="34" charset="0"/>
                <a:cs typeface="Segoe UI" panose="020B0502040204020203" pitchFamily="34" charset="0"/>
              </a:defRPr>
            </a:lvl1pPr>
          </a:lstStyle>
          <a:p>
            <a:r>
              <a:rPr lang="en-US"/>
              <a:t>Click to edit Master title style</a:t>
            </a:r>
          </a:p>
        </p:txBody>
      </p:sp>
      <p:sp>
        <p:nvSpPr>
          <p:cNvPr id="8" name="Text Placeholder 3">
            <a:extLst>
              <a:ext uri="{FF2B5EF4-FFF2-40B4-BE49-F238E27FC236}">
                <a16:creationId xmlns:a16="http://schemas.microsoft.com/office/drawing/2014/main" id="{D4B1B70D-0A71-40A9-8992-535EEEAE3FE0}"/>
              </a:ext>
            </a:extLst>
          </p:cNvPr>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27891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484799954"/>
      </p:ext>
    </p:extLst>
  </p:cSld>
  <p:clrMap bg1="lt1" tx1="dk1" bg2="lt2" tx2="dk2" accent1="accent1" accent2="accent2" accent3="accent3" accent4="accent4" accent5="accent5" accent6="accent6" hlink="hlink" folHlink="folHlink"/>
  <p:sldLayoutIdLst>
    <p:sldLayoutId id="2147483661" r:id="rId1"/>
    <p:sldLayoutId id="2147483663" r:id="rId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angtest.z13.web.core.windows.net/" TargetMode="External"/><Relationship Id="rId2" Type="http://schemas.openxmlformats.org/officeDocument/2006/relationships/hyperlink" Target="https://wut.nu/"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docs.microsoft.com/en-us/azure/active-directory/develop/index" TargetMode="External"/><Relationship Id="rId2" Type="http://schemas.openxmlformats.org/officeDocument/2006/relationships/hyperlink" Target="https://github.com/Microsoft/identity-dev-lab"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account.windowsazure.com/organization" TargetMode="External"/><Relationship Id="rId2" Type="http://schemas.openxmlformats.org/officeDocument/2006/relationships/hyperlink" Target="https://docs.microsoft.com/en-us/azure/active-directory/develop/quickstart-create-new-tenant" TargetMode="External"/><Relationship Id="rId1" Type="http://schemas.openxmlformats.org/officeDocument/2006/relationships/slideLayout" Target="../slideLayouts/slideLayout2.xml"/><Relationship Id="rId5" Type="http://schemas.openxmlformats.org/officeDocument/2006/relationships/hyperlink" Target="https://docs.microsoft.com/en-us/azure/active-directory/develop/quickstart-v1-aspnet-webapp" TargetMode="External"/><Relationship Id="rId4" Type="http://schemas.openxmlformats.org/officeDocument/2006/relationships/hyperlink" Target="https://docs.microsoft.com/en-us/azure/active-directory/develop/quickstart-v1-integrate-apps-with-azure-ad"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31F8B2-4369-4F87-93EC-ADC8D91FD29D}"/>
              </a:ext>
            </a:extLst>
          </p:cNvPr>
          <p:cNvSpPr>
            <a:spLocks noGrp="1"/>
          </p:cNvSpPr>
          <p:nvPr>
            <p:ph type="title"/>
          </p:nvPr>
        </p:nvSpPr>
        <p:spPr>
          <a:xfrm>
            <a:off x="1136428" y="627564"/>
            <a:ext cx="7474172" cy="1325563"/>
          </a:xfrm>
        </p:spPr>
        <p:txBody>
          <a:bodyPr vert="horz" lIns="91440" tIns="45720" rIns="91440" bIns="45720" rtlCol="0" anchor="ctr">
            <a:normAutofit/>
          </a:bodyPr>
          <a:lstStyle/>
          <a:p>
            <a:pPr defTabSz="914400"/>
            <a:r>
              <a:rPr lang="en-US" sz="4400" kern="1200">
                <a:solidFill>
                  <a:schemeClr val="tx1"/>
                </a:solidFill>
                <a:latin typeface="+mj-lt"/>
                <a:ea typeface="+mj-ea"/>
                <a:cs typeface="+mj-cs"/>
              </a:rPr>
              <a:t>Azure Active Hands-On Lab: Application Integration</a:t>
            </a:r>
          </a:p>
        </p:txBody>
      </p:sp>
      <p:sp>
        <p:nvSpPr>
          <p:cNvPr id="5" name="Text Placeholder 4">
            <a:extLst>
              <a:ext uri="{FF2B5EF4-FFF2-40B4-BE49-F238E27FC236}">
                <a16:creationId xmlns:a16="http://schemas.microsoft.com/office/drawing/2014/main" id="{50475A57-0C28-428C-B46B-B9B0362F8F6E}"/>
              </a:ext>
            </a:extLst>
          </p:cNvPr>
          <p:cNvSpPr>
            <a:spLocks noGrp="1"/>
          </p:cNvSpPr>
          <p:nvPr>
            <p:ph type="body" sz="quarter" idx="12"/>
          </p:nvPr>
        </p:nvSpPr>
        <p:spPr>
          <a:xfrm>
            <a:off x="1136429" y="2278173"/>
            <a:ext cx="6467867" cy="3450613"/>
          </a:xfrm>
        </p:spPr>
        <p:txBody>
          <a:bodyPr vert="horz" lIns="91440" tIns="45720" rIns="91440" bIns="45720" rtlCol="0" anchor="ctr">
            <a:normAutofit/>
          </a:bodyPr>
          <a:lstStyle/>
          <a:p>
            <a:pPr indent="-228600" defTabSz="914400">
              <a:spcAft>
                <a:spcPts val="600"/>
              </a:spcAft>
              <a:buFont typeface="Arial" panose="020B0604020202020204" pitchFamily="34" charset="0"/>
              <a:buChar char="•"/>
            </a:pPr>
            <a:r>
              <a:rPr lang="en-US" sz="2400">
                <a:solidFill>
                  <a:schemeClr val="tx1"/>
                </a:solidFill>
              </a:rPr>
              <a:t>Brett Hacker</a:t>
            </a:r>
          </a:p>
          <a:p>
            <a:pPr indent="-228600" defTabSz="914400">
              <a:spcAft>
                <a:spcPts val="600"/>
              </a:spcAft>
              <a:buFont typeface="Arial" panose="020B0604020202020204" pitchFamily="34" charset="0"/>
              <a:buChar char="•"/>
            </a:pPr>
            <a:r>
              <a:rPr lang="en-US" sz="2400">
                <a:solidFill>
                  <a:schemeClr val="tx1"/>
                </a:solidFill>
              </a:rPr>
              <a:t>Cloud Solution Architect, US NSO</a:t>
            </a:r>
          </a:p>
        </p:txBody>
      </p:sp>
      <p:sp>
        <p:nvSpPr>
          <p:cNvPr id="41"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rgbClr val="035D9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B55BC6E-A1B0-4E03-8B0F-89AF9D5E1A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4442" y="3078099"/>
            <a:ext cx="1462088" cy="701802"/>
          </a:xfrm>
          <a:prstGeom prst="rect">
            <a:avLst/>
          </a:prstGeom>
        </p:spPr>
      </p:pic>
    </p:spTree>
    <p:extLst>
      <p:ext uri="{BB962C8B-B14F-4D97-AF65-F5344CB8AC3E}">
        <p14:creationId xmlns:p14="http://schemas.microsoft.com/office/powerpoint/2010/main" val="14160208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29B8A-2F85-4274-8170-0529A473B48F}"/>
              </a:ext>
            </a:extLst>
          </p:cNvPr>
          <p:cNvSpPr>
            <a:spLocks noGrp="1"/>
          </p:cNvSpPr>
          <p:nvPr>
            <p:ph type="title"/>
          </p:nvPr>
        </p:nvSpPr>
        <p:spPr/>
        <p:txBody>
          <a:bodyPr/>
          <a:lstStyle/>
          <a:p>
            <a:r>
              <a:rPr lang="en-US" dirty="0"/>
              <a:t>Creating an App Registration – APIs</a:t>
            </a:r>
          </a:p>
        </p:txBody>
      </p:sp>
      <p:pic>
        <p:nvPicPr>
          <p:cNvPr id="17410" name="Picture 2" descr="C:\Users\brhacke\AppData\Local\Temp\SNAGHTML80d9e1fc.PNG">
            <a:extLst>
              <a:ext uri="{FF2B5EF4-FFF2-40B4-BE49-F238E27FC236}">
                <a16:creationId xmlns:a16="http://schemas.microsoft.com/office/drawing/2014/main" id="{F1A93BF4-1272-42BA-B77C-27FA67CDD3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674" y="1212849"/>
            <a:ext cx="9427334" cy="5282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95446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29B8A-2F85-4274-8170-0529A473B48F}"/>
              </a:ext>
            </a:extLst>
          </p:cNvPr>
          <p:cNvSpPr>
            <a:spLocks noGrp="1"/>
          </p:cNvSpPr>
          <p:nvPr>
            <p:ph type="title"/>
          </p:nvPr>
        </p:nvSpPr>
        <p:spPr/>
        <p:txBody>
          <a:bodyPr/>
          <a:lstStyle/>
          <a:p>
            <a:r>
              <a:rPr lang="en-US" dirty="0"/>
              <a:t>Creating an App Registration - APIs</a:t>
            </a:r>
          </a:p>
        </p:txBody>
      </p:sp>
      <p:pic>
        <p:nvPicPr>
          <p:cNvPr id="18434" name="Picture 2" descr="C:\Users\brhacke\AppData\Local\Temp\SNAGHTML80da9c24.PNG">
            <a:extLst>
              <a:ext uri="{FF2B5EF4-FFF2-40B4-BE49-F238E27FC236}">
                <a16:creationId xmlns:a16="http://schemas.microsoft.com/office/drawing/2014/main" id="{D5D0F410-2E57-421C-BFCB-EBE3B2F61B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3660" y="1212849"/>
            <a:ext cx="8094059" cy="5578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3520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29B8A-2F85-4274-8170-0529A473B48F}"/>
              </a:ext>
            </a:extLst>
          </p:cNvPr>
          <p:cNvSpPr>
            <a:spLocks noGrp="1"/>
          </p:cNvSpPr>
          <p:nvPr>
            <p:ph type="title"/>
          </p:nvPr>
        </p:nvSpPr>
        <p:spPr/>
        <p:txBody>
          <a:bodyPr/>
          <a:lstStyle/>
          <a:p>
            <a:r>
              <a:rPr lang="en-US" dirty="0"/>
              <a:t>Creating an App Reg – App Perms</a:t>
            </a:r>
          </a:p>
        </p:txBody>
      </p:sp>
      <p:pic>
        <p:nvPicPr>
          <p:cNvPr id="19460" name="Picture 4" descr="C:\Users\brhacke\AppData\Local\Temp\SNAGHTML80dc41f5.PNG">
            <a:extLst>
              <a:ext uri="{FF2B5EF4-FFF2-40B4-BE49-F238E27FC236}">
                <a16:creationId xmlns:a16="http://schemas.microsoft.com/office/drawing/2014/main" id="{A5D2C552-0CFA-4AFD-816D-259C8BD7BA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4903" y="1152659"/>
            <a:ext cx="7622194" cy="565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72386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29B8A-2F85-4274-8170-0529A473B48F}"/>
              </a:ext>
            </a:extLst>
          </p:cNvPr>
          <p:cNvSpPr>
            <a:spLocks noGrp="1"/>
          </p:cNvSpPr>
          <p:nvPr>
            <p:ph type="title"/>
          </p:nvPr>
        </p:nvSpPr>
        <p:spPr/>
        <p:txBody>
          <a:bodyPr/>
          <a:lstStyle/>
          <a:p>
            <a:r>
              <a:rPr lang="en-US" dirty="0"/>
              <a:t>Creating an App Reg – Delegated Perms</a:t>
            </a:r>
          </a:p>
        </p:txBody>
      </p:sp>
      <p:pic>
        <p:nvPicPr>
          <p:cNvPr id="20482" name="Picture 2" descr="C:\Users\brhacke\AppData\Local\Temp\SNAGHTML80dd04c8.PNG">
            <a:extLst>
              <a:ext uri="{FF2B5EF4-FFF2-40B4-BE49-F238E27FC236}">
                <a16:creationId xmlns:a16="http://schemas.microsoft.com/office/drawing/2014/main" id="{DAC651FB-9D4F-49C4-AF2A-E4BB8A78DC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5632" y="1139489"/>
            <a:ext cx="6570036" cy="5598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24619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29B8A-2F85-4274-8170-0529A473B48F}"/>
              </a:ext>
            </a:extLst>
          </p:cNvPr>
          <p:cNvSpPr>
            <a:spLocks noGrp="1"/>
          </p:cNvSpPr>
          <p:nvPr>
            <p:ph type="title"/>
          </p:nvPr>
        </p:nvSpPr>
        <p:spPr/>
        <p:txBody>
          <a:bodyPr/>
          <a:lstStyle/>
          <a:p>
            <a:r>
              <a:rPr lang="en-US" dirty="0"/>
              <a:t>Creating an App Reg – Admin Approval</a:t>
            </a:r>
          </a:p>
        </p:txBody>
      </p:sp>
      <p:pic>
        <p:nvPicPr>
          <p:cNvPr id="21506" name="Picture 2" descr="C:\Users\brhacke\AppData\Local\Temp\SNAGHTML80ddbd79.PNG">
            <a:extLst>
              <a:ext uri="{FF2B5EF4-FFF2-40B4-BE49-F238E27FC236}">
                <a16:creationId xmlns:a16="http://schemas.microsoft.com/office/drawing/2014/main" id="{62B8B4B6-3F0F-404E-BD5D-589B8E8069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4807" y="1159600"/>
            <a:ext cx="6282385" cy="5403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4232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29B8A-2F85-4274-8170-0529A473B48F}"/>
              </a:ext>
            </a:extLst>
          </p:cNvPr>
          <p:cNvSpPr>
            <a:spLocks noGrp="1"/>
          </p:cNvSpPr>
          <p:nvPr>
            <p:ph type="title"/>
          </p:nvPr>
        </p:nvSpPr>
        <p:spPr/>
        <p:txBody>
          <a:bodyPr/>
          <a:lstStyle/>
          <a:p>
            <a:r>
              <a:rPr lang="en-US" dirty="0"/>
              <a:t>Creating an App Registration – App Keys</a:t>
            </a:r>
          </a:p>
        </p:txBody>
      </p:sp>
      <p:pic>
        <p:nvPicPr>
          <p:cNvPr id="22532" name="Picture 4" descr="C:\Users\brhacke\AppData\Local\Temp\SNAGHTML80ee1290.PNG">
            <a:extLst>
              <a:ext uri="{FF2B5EF4-FFF2-40B4-BE49-F238E27FC236}">
                <a16:creationId xmlns:a16="http://schemas.microsoft.com/office/drawing/2014/main" id="{23B92212-B17C-4F6A-8D3D-A82F64C460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521" y="1288715"/>
            <a:ext cx="10236712" cy="4513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9054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29B8A-2F85-4274-8170-0529A473B48F}"/>
              </a:ext>
            </a:extLst>
          </p:cNvPr>
          <p:cNvSpPr>
            <a:spLocks noGrp="1"/>
          </p:cNvSpPr>
          <p:nvPr>
            <p:ph type="title"/>
          </p:nvPr>
        </p:nvSpPr>
        <p:spPr/>
        <p:txBody>
          <a:bodyPr/>
          <a:lstStyle/>
          <a:p>
            <a:r>
              <a:rPr lang="en-US" dirty="0"/>
              <a:t>App Registration and Service Principals</a:t>
            </a:r>
          </a:p>
        </p:txBody>
      </p:sp>
      <p:pic>
        <p:nvPicPr>
          <p:cNvPr id="23554" name="Picture 2" descr="C:\Users\brhacke\AppData\Local\Temp\SNAGHTML80e1f7b0.PNG">
            <a:extLst>
              <a:ext uri="{FF2B5EF4-FFF2-40B4-BE49-F238E27FC236}">
                <a16:creationId xmlns:a16="http://schemas.microsoft.com/office/drawing/2014/main" id="{5E0B4EBD-CFE7-418A-AB29-65E0BA4495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1285875"/>
            <a:ext cx="95250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4829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29B8A-2F85-4274-8170-0529A473B48F}"/>
              </a:ext>
            </a:extLst>
          </p:cNvPr>
          <p:cNvSpPr>
            <a:spLocks noGrp="1"/>
          </p:cNvSpPr>
          <p:nvPr>
            <p:ph type="title"/>
          </p:nvPr>
        </p:nvSpPr>
        <p:spPr/>
        <p:txBody>
          <a:bodyPr/>
          <a:lstStyle/>
          <a:p>
            <a:r>
              <a:rPr lang="en-US" dirty="0"/>
              <a:t>Enterprise Apps - Service Principals</a:t>
            </a:r>
          </a:p>
        </p:txBody>
      </p:sp>
      <p:pic>
        <p:nvPicPr>
          <p:cNvPr id="24580" name="Picture 4" descr="C:\Users\brhacke\AppData\Local\Temp\SNAGHTML80e5ed4c.PNG">
            <a:extLst>
              <a:ext uri="{FF2B5EF4-FFF2-40B4-BE49-F238E27FC236}">
                <a16:creationId xmlns:a16="http://schemas.microsoft.com/office/drawing/2014/main" id="{F6E1C345-A8E3-4156-A09C-1E43FE7CFF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899" y="1107583"/>
            <a:ext cx="6439055" cy="5587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120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29B8A-2F85-4274-8170-0529A473B48F}"/>
              </a:ext>
            </a:extLst>
          </p:cNvPr>
          <p:cNvSpPr>
            <a:spLocks noGrp="1"/>
          </p:cNvSpPr>
          <p:nvPr>
            <p:ph type="title"/>
          </p:nvPr>
        </p:nvSpPr>
        <p:spPr/>
        <p:txBody>
          <a:bodyPr/>
          <a:lstStyle/>
          <a:p>
            <a:r>
              <a:rPr lang="en-US" dirty="0"/>
              <a:t>Enterprise Apps - Service Principals</a:t>
            </a:r>
          </a:p>
        </p:txBody>
      </p:sp>
      <p:pic>
        <p:nvPicPr>
          <p:cNvPr id="26628" name="Picture 4" descr="C:\Users\brhacke\AppData\Local\Temp\SNAGHTML80e76ebc.PNG">
            <a:extLst>
              <a:ext uri="{FF2B5EF4-FFF2-40B4-BE49-F238E27FC236}">
                <a16:creationId xmlns:a16="http://schemas.microsoft.com/office/drawing/2014/main" id="{485BCF9F-18A8-4673-BF15-7BF55D3B3C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5296" y="1101144"/>
            <a:ext cx="6387718" cy="5562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67665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29B8A-2F85-4274-8170-0529A473B48F}"/>
              </a:ext>
            </a:extLst>
          </p:cNvPr>
          <p:cNvSpPr>
            <a:spLocks noGrp="1"/>
          </p:cNvSpPr>
          <p:nvPr>
            <p:ph type="title"/>
          </p:nvPr>
        </p:nvSpPr>
        <p:spPr/>
        <p:txBody>
          <a:bodyPr/>
          <a:lstStyle/>
          <a:p>
            <a:r>
              <a:rPr lang="en-US" dirty="0"/>
              <a:t>Service Principals and RBAC</a:t>
            </a:r>
          </a:p>
        </p:txBody>
      </p:sp>
      <p:pic>
        <p:nvPicPr>
          <p:cNvPr id="25604" name="Picture 4" descr="C:\Users\brhacke\AppData\Local\Temp\SNAGHTML80e5178d.PNG">
            <a:extLst>
              <a:ext uri="{FF2B5EF4-FFF2-40B4-BE49-F238E27FC236}">
                <a16:creationId xmlns:a16="http://schemas.microsoft.com/office/drawing/2014/main" id="{51FDE73A-843D-4624-911D-7B196BA319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5313" y="1512284"/>
            <a:ext cx="8861817" cy="4882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3748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8D94C-E2B4-4DB1-A2C9-1CBD4293CBDA}"/>
              </a:ext>
            </a:extLst>
          </p:cNvPr>
          <p:cNvSpPr>
            <a:spLocks noGrp="1"/>
          </p:cNvSpPr>
          <p:nvPr>
            <p:ph type="title"/>
          </p:nvPr>
        </p:nvSpPr>
        <p:spPr/>
        <p:txBody>
          <a:bodyPr/>
          <a:lstStyle/>
          <a:p>
            <a:r>
              <a:rPr lang="en-US" dirty="0"/>
              <a:t>Demo/Overview</a:t>
            </a:r>
          </a:p>
        </p:txBody>
      </p:sp>
      <p:sp>
        <p:nvSpPr>
          <p:cNvPr id="4" name="Text Placeholder 2">
            <a:extLst>
              <a:ext uri="{FF2B5EF4-FFF2-40B4-BE49-F238E27FC236}">
                <a16:creationId xmlns:a16="http://schemas.microsoft.com/office/drawing/2014/main" id="{53DFDE20-B70F-4555-9982-B86D78EF79BD}"/>
              </a:ext>
            </a:extLst>
          </p:cNvPr>
          <p:cNvSpPr>
            <a:spLocks noGrp="1"/>
          </p:cNvSpPr>
          <p:nvPr>
            <p:ph type="body" sz="quarter" idx="10"/>
          </p:nvPr>
        </p:nvSpPr>
        <p:spPr>
          <a:xfrm>
            <a:off x="274638" y="1212850"/>
            <a:ext cx="11888787" cy="2465675"/>
          </a:xfrm>
        </p:spPr>
        <p:txBody>
          <a:bodyPr/>
          <a:lstStyle/>
          <a:p>
            <a:pPr marL="571500" indent="-571500">
              <a:buFont typeface="Arial" panose="020B0604020202020204" pitchFamily="34" charset="0"/>
              <a:buChar char="•"/>
            </a:pPr>
            <a:r>
              <a:rPr lang="en-US" dirty="0">
                <a:solidFill>
                  <a:schemeClr val="tx1"/>
                </a:solidFill>
                <a:hlinkClick r:id="rId2">
                  <a:extLst>
                    <a:ext uri="{A12FA001-AC4F-418D-AE19-62706E023703}">
                      <ahyp:hlinkClr xmlns:ahyp="http://schemas.microsoft.com/office/drawing/2018/hyperlinkcolor" val="tx"/>
                    </a:ext>
                  </a:extLst>
                </a:hlinkClick>
              </a:rPr>
              <a:t>https://localhost:44320/</a:t>
            </a:r>
          </a:p>
          <a:p>
            <a:pPr marL="571500" indent="-571500">
              <a:buFont typeface="Arial" panose="020B0604020202020204" pitchFamily="34" charset="0"/>
              <a:buChar char="•"/>
            </a:pPr>
            <a:r>
              <a:rPr lang="en-US" dirty="0">
                <a:solidFill>
                  <a:schemeClr val="tx1"/>
                </a:solidFill>
                <a:hlinkClick r:id="rId2">
                  <a:extLst>
                    <a:ext uri="{A12FA001-AC4F-418D-AE19-62706E023703}">
                      <ahyp:hlinkClr xmlns:ahyp="http://schemas.microsoft.com/office/drawing/2018/hyperlinkcolor" val="tx"/>
                    </a:ext>
                  </a:extLst>
                </a:hlinkClick>
              </a:rPr>
              <a:t>https://adfsmvc.appservice.local.azurestack.external/</a:t>
            </a:r>
          </a:p>
          <a:p>
            <a:pPr marL="571500" indent="-571500">
              <a:buFont typeface="Arial" panose="020B0604020202020204" pitchFamily="34" charset="0"/>
              <a:buChar char="•"/>
            </a:pPr>
            <a:r>
              <a:rPr lang="en-US" dirty="0">
                <a:solidFill>
                  <a:schemeClr val="tx1"/>
                </a:solidFill>
                <a:hlinkClick r:id="rId3">
                  <a:extLst>
                    <a:ext uri="{A12FA001-AC4F-418D-AE19-62706E023703}">
                      <ahyp:hlinkClr xmlns:ahyp="http://schemas.microsoft.com/office/drawing/2018/hyperlinkcolor" val="tx"/>
                    </a:ext>
                  </a:extLst>
                </a:hlinkClick>
              </a:rPr>
              <a:t>https://angtest.z13.web.core.windows.net/</a:t>
            </a:r>
            <a:endParaRPr lang="en-US" dirty="0">
              <a:solidFill>
                <a:schemeClr val="tx1"/>
              </a:solidFill>
            </a:endParaRPr>
          </a:p>
          <a:p>
            <a:pPr marL="571500" indent="-571500">
              <a:buFont typeface="Arial" panose="020B0604020202020204" pitchFamily="34" charset="0"/>
              <a:buChar char="•"/>
            </a:pPr>
            <a:r>
              <a:rPr lang="en-US" dirty="0">
                <a:solidFill>
                  <a:schemeClr val="tx1"/>
                </a:solidFill>
                <a:hlinkClick r:id="rId2">
                  <a:extLst>
                    <a:ext uri="{A12FA001-AC4F-418D-AE19-62706E023703}">
                      <ahyp:hlinkClr xmlns:ahyp="http://schemas.microsoft.com/office/drawing/2018/hyperlinkcolor" val="tx"/>
                    </a:ext>
                  </a:extLst>
                </a:hlinkClick>
              </a:rPr>
              <a:t>https://wut.nu/</a:t>
            </a:r>
            <a:endParaRPr lang="en-US" dirty="0">
              <a:solidFill>
                <a:schemeClr val="tx1"/>
              </a:solidFill>
            </a:endParaRPr>
          </a:p>
        </p:txBody>
      </p:sp>
    </p:spTree>
    <p:extLst>
      <p:ext uri="{BB962C8B-B14F-4D97-AF65-F5344CB8AC3E}">
        <p14:creationId xmlns:p14="http://schemas.microsoft.com/office/powerpoint/2010/main" val="8107393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AC198-3509-4B21-B705-27FB25811C43}"/>
              </a:ext>
            </a:extLst>
          </p:cNvPr>
          <p:cNvSpPr>
            <a:spLocks noGrp="1"/>
          </p:cNvSpPr>
          <p:nvPr>
            <p:ph type="title"/>
          </p:nvPr>
        </p:nvSpPr>
        <p:spPr/>
        <p:txBody>
          <a:bodyPr/>
          <a:lstStyle/>
          <a:p>
            <a:r>
              <a:rPr lang="en-US" dirty="0"/>
              <a:t>Integrating an Application</a:t>
            </a:r>
          </a:p>
        </p:txBody>
      </p:sp>
      <p:sp>
        <p:nvSpPr>
          <p:cNvPr id="3" name="Text Placeholder 2">
            <a:extLst>
              <a:ext uri="{FF2B5EF4-FFF2-40B4-BE49-F238E27FC236}">
                <a16:creationId xmlns:a16="http://schemas.microsoft.com/office/drawing/2014/main" id="{CB1212CD-1E23-4DD8-B7F5-E6D987F8255B}"/>
              </a:ext>
            </a:extLst>
          </p:cNvPr>
          <p:cNvSpPr>
            <a:spLocks noGrp="1"/>
          </p:cNvSpPr>
          <p:nvPr>
            <p:ph type="body" sz="quarter" idx="10"/>
          </p:nvPr>
        </p:nvSpPr>
        <p:spPr>
          <a:xfrm>
            <a:off x="274638" y="1212850"/>
            <a:ext cx="11888787" cy="4769383"/>
          </a:xfrm>
        </p:spPr>
        <p:txBody>
          <a:bodyPr/>
          <a:lstStyle/>
          <a:p>
            <a:r>
              <a:rPr lang="en-US" dirty="0"/>
              <a:t>https://docs.microsoft.com/en-us/azure/active-directory/develop/quickstart-v1-integrate-apps-with-azure-ad</a:t>
            </a:r>
          </a:p>
          <a:p>
            <a:pPr marL="571500" indent="-571500">
              <a:spcBef>
                <a:spcPts val="2400"/>
              </a:spcBef>
              <a:buFont typeface="Arial" panose="020B0604020202020204" pitchFamily="34" charset="0"/>
              <a:buChar char="•"/>
            </a:pPr>
            <a:r>
              <a:rPr lang="en-US" sz="3200" dirty="0"/>
              <a:t>There are </a:t>
            </a:r>
            <a:r>
              <a:rPr lang="en-US" sz="3200" dirty="0" err="1"/>
              <a:t>quickstart</a:t>
            </a:r>
            <a:r>
              <a:rPr lang="en-US" sz="3200" dirty="0"/>
              <a:t> links for ASP.NET, .NET Core, Java, Python, Node, or raw OpenID Connect (regardless of platform or language)</a:t>
            </a:r>
          </a:p>
          <a:p>
            <a:pPr marL="571500" indent="-571500">
              <a:buFont typeface="Arial" panose="020B0604020202020204" pitchFamily="34" charset="0"/>
              <a:buChar char="•"/>
            </a:pPr>
            <a:r>
              <a:rPr lang="en-US" sz="3200" dirty="0"/>
              <a:t>Other </a:t>
            </a:r>
            <a:r>
              <a:rPr lang="en-US" sz="3200" dirty="0" err="1"/>
              <a:t>quickstarts</a:t>
            </a:r>
            <a:r>
              <a:rPr lang="en-US" sz="3200" dirty="0"/>
              <a:t> focus on single-page apps, API development, and mobile apps</a:t>
            </a:r>
          </a:p>
          <a:p>
            <a:pPr marL="571500" indent="-571500">
              <a:buFont typeface="Arial" panose="020B0604020202020204" pitchFamily="34" charset="0"/>
              <a:buChar char="•"/>
            </a:pPr>
            <a:r>
              <a:rPr lang="en-US" sz="3200" dirty="0"/>
              <a:t>https://docs.microsoft.com/en-us/azure/active-directory/develop/quickstart-v1-aspnet-webapp</a:t>
            </a:r>
          </a:p>
        </p:txBody>
      </p:sp>
    </p:spTree>
    <p:extLst>
      <p:ext uri="{BB962C8B-B14F-4D97-AF65-F5344CB8AC3E}">
        <p14:creationId xmlns:p14="http://schemas.microsoft.com/office/powerpoint/2010/main" val="4580399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58930-07EC-4C6E-B9C3-F697A4F59142}"/>
              </a:ext>
            </a:extLst>
          </p:cNvPr>
          <p:cNvSpPr>
            <a:spLocks noGrp="1"/>
          </p:cNvSpPr>
          <p:nvPr>
            <p:ph type="title"/>
          </p:nvPr>
        </p:nvSpPr>
        <p:spPr/>
        <p:txBody>
          <a:bodyPr/>
          <a:lstStyle/>
          <a:p>
            <a:r>
              <a:rPr lang="en-US" dirty="0"/>
              <a:t>Minimal Implementation - OWIN</a:t>
            </a:r>
          </a:p>
        </p:txBody>
      </p:sp>
      <p:sp>
        <p:nvSpPr>
          <p:cNvPr id="3" name="Text Placeholder 2">
            <a:extLst>
              <a:ext uri="{FF2B5EF4-FFF2-40B4-BE49-F238E27FC236}">
                <a16:creationId xmlns:a16="http://schemas.microsoft.com/office/drawing/2014/main" id="{A5EAC82A-802A-4DB2-80D7-C038A4566C60}"/>
              </a:ext>
            </a:extLst>
          </p:cNvPr>
          <p:cNvSpPr>
            <a:spLocks noGrp="1"/>
          </p:cNvSpPr>
          <p:nvPr>
            <p:ph type="body" sz="quarter" idx="10"/>
          </p:nvPr>
        </p:nvSpPr>
        <p:spPr>
          <a:xfrm>
            <a:off x="274639" y="1212851"/>
            <a:ext cx="10626316" cy="4985358"/>
          </a:xfrm>
          <a:solidFill>
            <a:schemeClr val="bg1"/>
          </a:solidFill>
        </p:spPr>
        <p:txBody>
          <a:bodyPr/>
          <a:lstStyle/>
          <a:p>
            <a:r>
              <a:rPr lang="en-US" sz="1250" b="1" dirty="0">
                <a:latin typeface="Consolas" panose="020B0609020204030204" pitchFamily="49" charset="0"/>
              </a:rPr>
              <a:t>using</a:t>
            </a:r>
            <a:r>
              <a:rPr lang="en-US" sz="1250" dirty="0">
                <a:latin typeface="Consolas" panose="020B0609020204030204" pitchFamily="49" charset="0"/>
              </a:rPr>
              <a:t> </a:t>
            </a:r>
            <a:r>
              <a:rPr lang="en-US" sz="1250" dirty="0" err="1">
                <a:latin typeface="Consolas" panose="020B0609020204030204" pitchFamily="49" charset="0"/>
              </a:rPr>
              <a:t>Microsoft.Owin.Security</a:t>
            </a:r>
            <a:r>
              <a:rPr lang="en-US" sz="1250" dirty="0">
                <a:latin typeface="Consolas" panose="020B0609020204030204" pitchFamily="49" charset="0"/>
              </a:rPr>
              <a:t>; </a:t>
            </a:r>
          </a:p>
          <a:p>
            <a:r>
              <a:rPr lang="en-US" sz="1250" b="1" dirty="0">
                <a:latin typeface="Consolas" panose="020B0609020204030204" pitchFamily="49" charset="0"/>
              </a:rPr>
              <a:t>using</a:t>
            </a:r>
            <a:r>
              <a:rPr lang="en-US" sz="1250" dirty="0">
                <a:latin typeface="Consolas" panose="020B0609020204030204" pitchFamily="49" charset="0"/>
              </a:rPr>
              <a:t> </a:t>
            </a:r>
            <a:r>
              <a:rPr lang="en-US" sz="1250" dirty="0" err="1">
                <a:latin typeface="Consolas" panose="020B0609020204030204" pitchFamily="49" charset="0"/>
              </a:rPr>
              <a:t>Microsoft.Owin.Security.Cookies</a:t>
            </a:r>
            <a:r>
              <a:rPr lang="en-US" sz="1250" dirty="0">
                <a:latin typeface="Consolas" panose="020B0609020204030204" pitchFamily="49" charset="0"/>
              </a:rPr>
              <a:t>; </a:t>
            </a:r>
          </a:p>
          <a:p>
            <a:r>
              <a:rPr lang="en-US" sz="1250" b="1" dirty="0">
                <a:latin typeface="Consolas" panose="020B0609020204030204" pitchFamily="49" charset="0"/>
              </a:rPr>
              <a:t>using</a:t>
            </a:r>
            <a:r>
              <a:rPr lang="en-US" sz="1250" dirty="0">
                <a:latin typeface="Consolas" panose="020B0609020204030204" pitchFamily="49" charset="0"/>
              </a:rPr>
              <a:t> </a:t>
            </a:r>
            <a:r>
              <a:rPr lang="en-US" sz="1250" dirty="0" err="1">
                <a:latin typeface="Consolas" panose="020B0609020204030204" pitchFamily="49" charset="0"/>
              </a:rPr>
              <a:t>Microsoft.Owin.Security.OpenIdConnect</a:t>
            </a:r>
            <a:r>
              <a:rPr lang="en-US" sz="1250" dirty="0">
                <a:latin typeface="Consolas" panose="020B0609020204030204" pitchFamily="49" charset="0"/>
              </a:rPr>
              <a:t>; </a:t>
            </a:r>
          </a:p>
          <a:p>
            <a:r>
              <a:rPr lang="en-US" sz="1250" b="1" dirty="0">
                <a:latin typeface="Consolas" panose="020B0609020204030204" pitchFamily="49" charset="0"/>
              </a:rPr>
              <a:t>using</a:t>
            </a:r>
            <a:r>
              <a:rPr lang="en-US" sz="1250" dirty="0">
                <a:latin typeface="Consolas" panose="020B0609020204030204" pitchFamily="49" charset="0"/>
              </a:rPr>
              <a:t> </a:t>
            </a:r>
            <a:r>
              <a:rPr lang="en-US" sz="1250" dirty="0" err="1">
                <a:latin typeface="Consolas" panose="020B0609020204030204" pitchFamily="49" charset="0"/>
              </a:rPr>
              <a:t>Owin</a:t>
            </a:r>
            <a:r>
              <a:rPr lang="en-US" sz="1250" dirty="0">
                <a:latin typeface="Consolas" panose="020B0609020204030204" pitchFamily="49" charset="0"/>
              </a:rPr>
              <a:t>; </a:t>
            </a:r>
          </a:p>
          <a:p>
            <a:r>
              <a:rPr lang="en-US" sz="1250" b="1" dirty="0">
                <a:latin typeface="Consolas" panose="020B0609020204030204" pitchFamily="49" charset="0"/>
              </a:rPr>
              <a:t>using</a:t>
            </a:r>
            <a:r>
              <a:rPr lang="en-US" sz="1250" dirty="0">
                <a:latin typeface="Consolas" panose="020B0609020204030204" pitchFamily="49" charset="0"/>
              </a:rPr>
              <a:t> System; </a:t>
            </a:r>
          </a:p>
          <a:p>
            <a:r>
              <a:rPr lang="en-US" sz="1250" b="1" dirty="0">
                <a:latin typeface="Consolas" panose="020B0609020204030204" pitchFamily="49" charset="0"/>
              </a:rPr>
              <a:t>using</a:t>
            </a:r>
            <a:r>
              <a:rPr lang="en-US" sz="1250" dirty="0">
                <a:latin typeface="Consolas" panose="020B0609020204030204" pitchFamily="49" charset="0"/>
              </a:rPr>
              <a:t> </a:t>
            </a:r>
            <a:r>
              <a:rPr lang="en-US" sz="1250" dirty="0" err="1">
                <a:latin typeface="Consolas" panose="020B0609020204030204" pitchFamily="49" charset="0"/>
              </a:rPr>
              <a:t>System.Configuration</a:t>
            </a:r>
            <a:r>
              <a:rPr lang="en-US" sz="1250" dirty="0">
                <a:latin typeface="Consolas" panose="020B0609020204030204" pitchFamily="49" charset="0"/>
              </a:rPr>
              <a:t>; </a:t>
            </a:r>
          </a:p>
          <a:p>
            <a:r>
              <a:rPr lang="en-US" sz="1250" b="1" dirty="0">
                <a:latin typeface="Consolas" panose="020B0609020204030204" pitchFamily="49" charset="0"/>
              </a:rPr>
              <a:t>namespace</a:t>
            </a:r>
            <a:r>
              <a:rPr lang="en-US" sz="1250" dirty="0">
                <a:latin typeface="Consolas" panose="020B0609020204030204" pitchFamily="49" charset="0"/>
              </a:rPr>
              <a:t> </a:t>
            </a:r>
            <a:r>
              <a:rPr lang="en-US" sz="1250" dirty="0" err="1">
                <a:latin typeface="Consolas" panose="020B0609020204030204" pitchFamily="49" charset="0"/>
              </a:rPr>
              <a:t>MyApp</a:t>
            </a:r>
            <a:r>
              <a:rPr lang="en-US" sz="1250" dirty="0">
                <a:latin typeface="Consolas" panose="020B0609020204030204" pitchFamily="49" charset="0"/>
              </a:rPr>
              <a:t> </a:t>
            </a:r>
          </a:p>
          <a:p>
            <a:r>
              <a:rPr lang="en-US" sz="1250" dirty="0">
                <a:latin typeface="Consolas" panose="020B0609020204030204" pitchFamily="49" charset="0"/>
              </a:rPr>
              <a:t>{ </a:t>
            </a:r>
          </a:p>
          <a:p>
            <a:r>
              <a:rPr lang="en-US" sz="1250" b="1" dirty="0">
                <a:latin typeface="Consolas" panose="020B0609020204030204" pitchFamily="49" charset="0"/>
              </a:rPr>
              <a:t>    public</a:t>
            </a:r>
            <a:r>
              <a:rPr lang="en-US" sz="1250" dirty="0">
                <a:latin typeface="Consolas" panose="020B0609020204030204" pitchFamily="49" charset="0"/>
              </a:rPr>
              <a:t> </a:t>
            </a:r>
            <a:r>
              <a:rPr lang="en-US" sz="1250" b="1" dirty="0">
                <a:latin typeface="Consolas" panose="020B0609020204030204" pitchFamily="49" charset="0"/>
              </a:rPr>
              <a:t>class</a:t>
            </a:r>
            <a:r>
              <a:rPr lang="en-US" sz="1250" dirty="0">
                <a:latin typeface="Consolas" panose="020B0609020204030204" pitchFamily="49" charset="0"/>
              </a:rPr>
              <a:t> </a:t>
            </a:r>
            <a:r>
              <a:rPr lang="en-US" sz="1250" b="1" dirty="0" err="1">
                <a:latin typeface="Consolas" panose="020B0609020204030204" pitchFamily="49" charset="0"/>
              </a:rPr>
              <a:t>AuthConfig</a:t>
            </a:r>
            <a:r>
              <a:rPr lang="en-US" sz="1250" dirty="0">
                <a:latin typeface="Consolas" panose="020B0609020204030204" pitchFamily="49" charset="0"/>
              </a:rPr>
              <a:t> </a:t>
            </a:r>
          </a:p>
          <a:p>
            <a:r>
              <a:rPr lang="en-US" sz="1250" dirty="0">
                <a:latin typeface="Consolas" panose="020B0609020204030204" pitchFamily="49" charset="0"/>
              </a:rPr>
              <a:t>    {</a:t>
            </a:r>
          </a:p>
          <a:p>
            <a:r>
              <a:rPr lang="en-US" sz="1250" b="1" dirty="0">
                <a:latin typeface="Consolas" panose="020B0609020204030204" pitchFamily="49" charset="0"/>
              </a:rPr>
              <a:t>        public</a:t>
            </a:r>
            <a:r>
              <a:rPr lang="en-US" sz="1250" dirty="0">
                <a:latin typeface="Consolas" panose="020B0609020204030204" pitchFamily="49" charset="0"/>
              </a:rPr>
              <a:t> </a:t>
            </a:r>
            <a:r>
              <a:rPr lang="en-US" sz="1250" b="1" dirty="0">
                <a:latin typeface="Consolas" panose="020B0609020204030204" pitchFamily="49" charset="0"/>
              </a:rPr>
              <a:t>static</a:t>
            </a:r>
            <a:r>
              <a:rPr lang="en-US" sz="1250" dirty="0">
                <a:latin typeface="Consolas" panose="020B0609020204030204" pitchFamily="49" charset="0"/>
              </a:rPr>
              <a:t> </a:t>
            </a:r>
            <a:r>
              <a:rPr lang="en-US" sz="1250" b="1" dirty="0">
                <a:latin typeface="Consolas" panose="020B0609020204030204" pitchFamily="49" charset="0"/>
              </a:rPr>
              <a:t>void</a:t>
            </a:r>
            <a:r>
              <a:rPr lang="en-US" sz="1250" dirty="0">
                <a:latin typeface="Consolas" panose="020B0609020204030204" pitchFamily="49" charset="0"/>
              </a:rPr>
              <a:t> </a:t>
            </a:r>
            <a:r>
              <a:rPr lang="en-US" sz="1250" b="1" dirty="0" err="1">
                <a:latin typeface="Consolas" panose="020B0609020204030204" pitchFamily="49" charset="0"/>
              </a:rPr>
              <a:t>RegisterAuth</a:t>
            </a:r>
            <a:r>
              <a:rPr lang="en-US" sz="1250" dirty="0">
                <a:latin typeface="Consolas" panose="020B0609020204030204" pitchFamily="49" charset="0"/>
              </a:rPr>
              <a:t>(</a:t>
            </a:r>
            <a:r>
              <a:rPr lang="en-US" sz="1250" dirty="0" err="1">
                <a:latin typeface="Consolas" panose="020B0609020204030204" pitchFamily="49" charset="0"/>
              </a:rPr>
              <a:t>IAppBuilder</a:t>
            </a:r>
            <a:r>
              <a:rPr lang="en-US" sz="1250" dirty="0">
                <a:latin typeface="Consolas" panose="020B0609020204030204" pitchFamily="49" charset="0"/>
              </a:rPr>
              <a:t> app) </a:t>
            </a:r>
          </a:p>
          <a:p>
            <a:r>
              <a:rPr lang="en-US" sz="1250" dirty="0">
                <a:latin typeface="Consolas" panose="020B0609020204030204" pitchFamily="49" charset="0"/>
              </a:rPr>
              <a:t>        {</a:t>
            </a:r>
          </a:p>
          <a:p>
            <a:r>
              <a:rPr lang="en-US" sz="1250" b="1" dirty="0">
                <a:latin typeface="Consolas" panose="020B0609020204030204" pitchFamily="49" charset="0"/>
              </a:rPr>
              <a:t>            var</a:t>
            </a:r>
            <a:r>
              <a:rPr lang="en-US" sz="1250" dirty="0">
                <a:latin typeface="Consolas" panose="020B0609020204030204" pitchFamily="49" charset="0"/>
              </a:rPr>
              <a:t> </a:t>
            </a:r>
            <a:r>
              <a:rPr lang="en-US" sz="1250" dirty="0" err="1">
                <a:latin typeface="Consolas" panose="020B0609020204030204" pitchFamily="49" charset="0"/>
              </a:rPr>
              <a:t>clientId</a:t>
            </a:r>
            <a:r>
              <a:rPr lang="en-US" sz="1250" dirty="0">
                <a:latin typeface="Consolas" panose="020B0609020204030204" pitchFamily="49" charset="0"/>
              </a:rPr>
              <a:t> = </a:t>
            </a:r>
            <a:r>
              <a:rPr lang="en-US" sz="1250" dirty="0" err="1">
                <a:latin typeface="Consolas" panose="020B0609020204030204" pitchFamily="49" charset="0"/>
              </a:rPr>
              <a:t>ConfigurationManager.AppSettings</a:t>
            </a:r>
            <a:r>
              <a:rPr lang="en-US" sz="1250" dirty="0">
                <a:latin typeface="Consolas" panose="020B0609020204030204" pitchFamily="49" charset="0"/>
              </a:rPr>
              <a:t>["APP_CLIENT_ID"];</a:t>
            </a:r>
          </a:p>
          <a:p>
            <a:r>
              <a:rPr lang="en-US" sz="1250" dirty="0">
                <a:latin typeface="Consolas" panose="020B0609020204030204" pitchFamily="49" charset="0"/>
              </a:rPr>
              <a:t>            </a:t>
            </a:r>
            <a:r>
              <a:rPr lang="en-US" sz="1250" b="1" dirty="0">
                <a:latin typeface="Consolas" panose="020B0609020204030204" pitchFamily="49" charset="0"/>
              </a:rPr>
              <a:t>var</a:t>
            </a:r>
            <a:r>
              <a:rPr lang="en-US" sz="1250" dirty="0">
                <a:latin typeface="Consolas" panose="020B0609020204030204" pitchFamily="49" charset="0"/>
              </a:rPr>
              <a:t> tenant = </a:t>
            </a:r>
            <a:r>
              <a:rPr lang="en-US" sz="1250" dirty="0" err="1">
                <a:latin typeface="Consolas" panose="020B0609020204030204" pitchFamily="49" charset="0"/>
              </a:rPr>
              <a:t>ConfigurationManager.AppSettings</a:t>
            </a:r>
            <a:r>
              <a:rPr lang="en-US" sz="1250" dirty="0">
                <a:latin typeface="Consolas" panose="020B0609020204030204" pitchFamily="49" charset="0"/>
              </a:rPr>
              <a:t>["AAD_TENANT_ID"];</a:t>
            </a:r>
          </a:p>
          <a:p>
            <a:r>
              <a:rPr lang="en-US" sz="1250" b="1" dirty="0">
                <a:latin typeface="Consolas" panose="020B0609020204030204" pitchFamily="49" charset="0"/>
              </a:rPr>
              <a:t>            var</a:t>
            </a:r>
            <a:r>
              <a:rPr lang="en-US" sz="1250" dirty="0">
                <a:latin typeface="Consolas" panose="020B0609020204030204" pitchFamily="49" charset="0"/>
              </a:rPr>
              <a:t> authority = $"https://login.microsoftonline.com/{tenant}";</a:t>
            </a:r>
          </a:p>
          <a:p>
            <a:r>
              <a:rPr lang="en-US" sz="1250" dirty="0">
                <a:latin typeface="Consolas" panose="020B0609020204030204" pitchFamily="49" charset="0"/>
              </a:rPr>
              <a:t>            </a:t>
            </a:r>
            <a:r>
              <a:rPr lang="en-US" sz="1250" dirty="0" err="1">
                <a:latin typeface="Consolas" panose="020B0609020204030204" pitchFamily="49" charset="0"/>
              </a:rPr>
              <a:t>app.</a:t>
            </a:r>
            <a:r>
              <a:rPr lang="en-US" sz="1250" b="1" dirty="0" err="1">
                <a:latin typeface="Consolas" panose="020B0609020204030204" pitchFamily="49" charset="0"/>
              </a:rPr>
              <a:t>SetDefaultSignInAsAuthenticationType</a:t>
            </a:r>
            <a:r>
              <a:rPr lang="en-US" sz="1250" dirty="0">
                <a:latin typeface="Consolas" panose="020B0609020204030204" pitchFamily="49" charset="0"/>
              </a:rPr>
              <a:t>(</a:t>
            </a:r>
            <a:r>
              <a:rPr lang="en-US" sz="1250" dirty="0" err="1">
                <a:latin typeface="Consolas" panose="020B0609020204030204" pitchFamily="49" charset="0"/>
              </a:rPr>
              <a:t>CookieAuthenticationDefaults.AuthenticationType</a:t>
            </a:r>
            <a:r>
              <a:rPr lang="en-US" sz="1250" dirty="0">
                <a:latin typeface="Consolas" panose="020B0609020204030204" pitchFamily="49" charset="0"/>
              </a:rPr>
              <a:t>);</a:t>
            </a:r>
          </a:p>
          <a:p>
            <a:r>
              <a:rPr lang="en-US" sz="1250" dirty="0">
                <a:latin typeface="Consolas" panose="020B0609020204030204" pitchFamily="49" charset="0"/>
              </a:rPr>
              <a:t>            </a:t>
            </a:r>
            <a:r>
              <a:rPr lang="en-US" sz="1250" dirty="0" err="1">
                <a:latin typeface="Consolas" panose="020B0609020204030204" pitchFamily="49" charset="0"/>
              </a:rPr>
              <a:t>app.</a:t>
            </a:r>
            <a:r>
              <a:rPr lang="en-US" sz="1250" b="1" dirty="0" err="1">
                <a:latin typeface="Consolas" panose="020B0609020204030204" pitchFamily="49" charset="0"/>
              </a:rPr>
              <a:t>UseCookieAuthentication</a:t>
            </a:r>
            <a:r>
              <a:rPr lang="en-US" sz="1250" dirty="0">
                <a:latin typeface="Consolas" panose="020B0609020204030204" pitchFamily="49" charset="0"/>
              </a:rPr>
              <a:t>(</a:t>
            </a:r>
            <a:r>
              <a:rPr lang="en-US" sz="1250" b="1" dirty="0">
                <a:latin typeface="Consolas" panose="020B0609020204030204" pitchFamily="49" charset="0"/>
              </a:rPr>
              <a:t>new</a:t>
            </a:r>
            <a:r>
              <a:rPr lang="en-US" sz="1250" dirty="0">
                <a:latin typeface="Consolas" panose="020B0609020204030204" pitchFamily="49" charset="0"/>
              </a:rPr>
              <a:t> </a:t>
            </a:r>
            <a:r>
              <a:rPr lang="en-US" sz="1250" b="1" dirty="0" err="1">
                <a:latin typeface="Consolas" panose="020B0609020204030204" pitchFamily="49" charset="0"/>
              </a:rPr>
              <a:t>CookieAuthenticationOptions</a:t>
            </a:r>
            <a:r>
              <a:rPr lang="en-US" sz="1250" dirty="0">
                <a:latin typeface="Consolas" panose="020B0609020204030204" pitchFamily="49" charset="0"/>
              </a:rPr>
              <a:t>());</a:t>
            </a:r>
          </a:p>
          <a:p>
            <a:r>
              <a:rPr lang="en-US" sz="1250" b="1" dirty="0">
                <a:latin typeface="Consolas" panose="020B0609020204030204" pitchFamily="49" charset="0"/>
              </a:rPr>
              <a:t>            var</a:t>
            </a:r>
            <a:r>
              <a:rPr lang="en-US" sz="1250" dirty="0">
                <a:latin typeface="Consolas" panose="020B0609020204030204" pitchFamily="49" charset="0"/>
              </a:rPr>
              <a:t> options = </a:t>
            </a:r>
            <a:r>
              <a:rPr lang="en-US" sz="1250" b="1" dirty="0">
                <a:latin typeface="Consolas" panose="020B0609020204030204" pitchFamily="49" charset="0"/>
              </a:rPr>
              <a:t>new</a:t>
            </a:r>
            <a:r>
              <a:rPr lang="en-US" sz="1250" dirty="0">
                <a:latin typeface="Consolas" panose="020B0609020204030204" pitchFamily="49" charset="0"/>
              </a:rPr>
              <a:t> </a:t>
            </a:r>
            <a:r>
              <a:rPr lang="en-US" sz="1250" dirty="0" err="1">
                <a:latin typeface="Consolas" panose="020B0609020204030204" pitchFamily="49" charset="0"/>
              </a:rPr>
              <a:t>OpenIdConnectAuthenticationOptions</a:t>
            </a:r>
            <a:r>
              <a:rPr lang="en-US" sz="1250" dirty="0">
                <a:latin typeface="Consolas" panose="020B0609020204030204" pitchFamily="49" charset="0"/>
              </a:rPr>
              <a:t> {</a:t>
            </a:r>
          </a:p>
          <a:p>
            <a:r>
              <a:rPr lang="en-US" sz="1250" dirty="0">
                <a:latin typeface="Consolas" panose="020B0609020204030204" pitchFamily="49" charset="0"/>
              </a:rPr>
              <a:t>                Authority = authority, </a:t>
            </a:r>
            <a:r>
              <a:rPr lang="en-US" sz="1250" dirty="0" err="1">
                <a:latin typeface="Consolas" panose="020B0609020204030204" pitchFamily="49" charset="0"/>
              </a:rPr>
              <a:t>ClientId</a:t>
            </a:r>
            <a:r>
              <a:rPr lang="en-US" sz="1250" dirty="0">
                <a:latin typeface="Consolas" panose="020B0609020204030204" pitchFamily="49" charset="0"/>
              </a:rPr>
              <a:t> = </a:t>
            </a:r>
            <a:r>
              <a:rPr lang="en-US" sz="1250" dirty="0" err="1">
                <a:latin typeface="Consolas" panose="020B0609020204030204" pitchFamily="49" charset="0"/>
              </a:rPr>
              <a:t>clientId</a:t>
            </a:r>
            <a:r>
              <a:rPr lang="en-US" sz="1250" dirty="0">
                <a:latin typeface="Consolas" panose="020B0609020204030204" pitchFamily="49" charset="0"/>
              </a:rPr>
              <a:t>, };</a:t>
            </a:r>
          </a:p>
          <a:p>
            <a:r>
              <a:rPr lang="en-US" sz="1250" dirty="0">
                <a:latin typeface="Consolas" panose="020B0609020204030204" pitchFamily="49" charset="0"/>
              </a:rPr>
              <a:t>            </a:t>
            </a:r>
            <a:r>
              <a:rPr lang="en-US" sz="1250" dirty="0" err="1">
                <a:latin typeface="Consolas" panose="020B0609020204030204" pitchFamily="49" charset="0"/>
              </a:rPr>
              <a:t>app.</a:t>
            </a:r>
            <a:r>
              <a:rPr lang="en-US" sz="1250" b="1" dirty="0" err="1">
                <a:latin typeface="Consolas" panose="020B0609020204030204" pitchFamily="49" charset="0"/>
              </a:rPr>
              <a:t>UseOpenIdConnectAuthentication</a:t>
            </a:r>
            <a:r>
              <a:rPr lang="en-US" sz="1250" dirty="0">
                <a:latin typeface="Consolas" panose="020B0609020204030204" pitchFamily="49" charset="0"/>
              </a:rPr>
              <a:t>(options);</a:t>
            </a:r>
          </a:p>
          <a:p>
            <a:r>
              <a:rPr lang="en-US" sz="1250" dirty="0">
                <a:latin typeface="Consolas" panose="020B0609020204030204" pitchFamily="49" charset="0"/>
              </a:rPr>
              <a:t>        }</a:t>
            </a:r>
          </a:p>
          <a:p>
            <a:r>
              <a:rPr lang="en-US" sz="1250" dirty="0">
                <a:latin typeface="Consolas" panose="020B0609020204030204" pitchFamily="49" charset="0"/>
              </a:rPr>
              <a:t>    }</a:t>
            </a:r>
          </a:p>
          <a:p>
            <a:r>
              <a:rPr lang="en-US" sz="1250" dirty="0">
                <a:latin typeface="Consolas" panose="020B0609020204030204" pitchFamily="49" charset="0"/>
              </a:rPr>
              <a:t>}</a:t>
            </a:r>
          </a:p>
        </p:txBody>
      </p:sp>
    </p:spTree>
    <p:extLst>
      <p:ext uri="{BB962C8B-B14F-4D97-AF65-F5344CB8AC3E}">
        <p14:creationId xmlns:p14="http://schemas.microsoft.com/office/powerpoint/2010/main" val="32473177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AC198-3509-4B21-B705-27FB25811C43}"/>
              </a:ext>
            </a:extLst>
          </p:cNvPr>
          <p:cNvSpPr>
            <a:spLocks noGrp="1"/>
          </p:cNvSpPr>
          <p:nvPr>
            <p:ph type="title"/>
          </p:nvPr>
        </p:nvSpPr>
        <p:spPr/>
        <p:txBody>
          <a:bodyPr/>
          <a:lstStyle/>
          <a:p>
            <a:r>
              <a:rPr lang="en-US" dirty="0"/>
              <a:t>Integrating an Application</a:t>
            </a:r>
          </a:p>
        </p:txBody>
      </p:sp>
      <p:sp>
        <p:nvSpPr>
          <p:cNvPr id="3" name="Text Placeholder 2">
            <a:extLst>
              <a:ext uri="{FF2B5EF4-FFF2-40B4-BE49-F238E27FC236}">
                <a16:creationId xmlns:a16="http://schemas.microsoft.com/office/drawing/2014/main" id="{CB1212CD-1E23-4DD8-B7F5-E6D987F8255B}"/>
              </a:ext>
            </a:extLst>
          </p:cNvPr>
          <p:cNvSpPr>
            <a:spLocks noGrp="1"/>
          </p:cNvSpPr>
          <p:nvPr>
            <p:ph type="body" sz="quarter" idx="10"/>
          </p:nvPr>
        </p:nvSpPr>
        <p:spPr>
          <a:xfrm>
            <a:off x="274638" y="1212850"/>
            <a:ext cx="11888787" cy="627864"/>
          </a:xfrm>
        </p:spPr>
        <p:txBody>
          <a:bodyPr/>
          <a:lstStyle/>
          <a:p>
            <a:r>
              <a:rPr lang="en-US" sz="3200" dirty="0"/>
              <a:t>Visual Studio Template – </a:t>
            </a:r>
            <a:r>
              <a:rPr lang="en-US" sz="3200" b="1" dirty="0"/>
              <a:t>New Web Project</a:t>
            </a:r>
          </a:p>
        </p:txBody>
      </p:sp>
      <p:pic>
        <p:nvPicPr>
          <p:cNvPr id="4" name="Picture 3">
            <a:extLst>
              <a:ext uri="{FF2B5EF4-FFF2-40B4-BE49-F238E27FC236}">
                <a16:creationId xmlns:a16="http://schemas.microsoft.com/office/drawing/2014/main" id="{957E7844-3F22-4904-A15A-0C5906AEEFE2}"/>
              </a:ext>
            </a:extLst>
          </p:cNvPr>
          <p:cNvPicPr>
            <a:picLocks noChangeAspect="1"/>
          </p:cNvPicPr>
          <p:nvPr/>
        </p:nvPicPr>
        <p:blipFill>
          <a:blip r:embed="rId2"/>
          <a:stretch>
            <a:fillRect/>
          </a:stretch>
        </p:blipFill>
        <p:spPr>
          <a:xfrm>
            <a:off x="2097189" y="1840714"/>
            <a:ext cx="7267528" cy="4787807"/>
          </a:xfrm>
          <a:prstGeom prst="rect">
            <a:avLst/>
          </a:prstGeom>
        </p:spPr>
      </p:pic>
    </p:spTree>
    <p:extLst>
      <p:ext uri="{BB962C8B-B14F-4D97-AF65-F5344CB8AC3E}">
        <p14:creationId xmlns:p14="http://schemas.microsoft.com/office/powerpoint/2010/main" val="37703601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AC198-3509-4B21-B705-27FB25811C43}"/>
              </a:ext>
            </a:extLst>
          </p:cNvPr>
          <p:cNvSpPr>
            <a:spLocks noGrp="1"/>
          </p:cNvSpPr>
          <p:nvPr>
            <p:ph type="title"/>
          </p:nvPr>
        </p:nvSpPr>
        <p:spPr/>
        <p:txBody>
          <a:bodyPr/>
          <a:lstStyle/>
          <a:p>
            <a:r>
              <a:rPr lang="en-US" dirty="0"/>
              <a:t>Integrating an Application</a:t>
            </a:r>
          </a:p>
        </p:txBody>
      </p:sp>
      <p:sp>
        <p:nvSpPr>
          <p:cNvPr id="3" name="Text Placeholder 2">
            <a:extLst>
              <a:ext uri="{FF2B5EF4-FFF2-40B4-BE49-F238E27FC236}">
                <a16:creationId xmlns:a16="http://schemas.microsoft.com/office/drawing/2014/main" id="{CB1212CD-1E23-4DD8-B7F5-E6D987F8255B}"/>
              </a:ext>
            </a:extLst>
          </p:cNvPr>
          <p:cNvSpPr>
            <a:spLocks noGrp="1"/>
          </p:cNvSpPr>
          <p:nvPr>
            <p:ph type="body" sz="quarter" idx="10"/>
          </p:nvPr>
        </p:nvSpPr>
        <p:spPr>
          <a:xfrm>
            <a:off x="274638" y="1212850"/>
            <a:ext cx="11888787" cy="627864"/>
          </a:xfrm>
        </p:spPr>
        <p:txBody>
          <a:bodyPr/>
          <a:lstStyle/>
          <a:p>
            <a:r>
              <a:rPr lang="en-US" sz="3200" dirty="0"/>
              <a:t>Visual Studio Template – </a:t>
            </a:r>
            <a:r>
              <a:rPr lang="en-US" sz="3200" b="1" dirty="0"/>
              <a:t>New Web Project</a:t>
            </a:r>
          </a:p>
        </p:txBody>
      </p:sp>
      <p:pic>
        <p:nvPicPr>
          <p:cNvPr id="5122" name="Picture 2" descr="C:\Users\brhacke\AppData\Local\Temp\SNAGHTML80a3b3af.PNG">
            <a:extLst>
              <a:ext uri="{FF2B5EF4-FFF2-40B4-BE49-F238E27FC236}">
                <a16:creationId xmlns:a16="http://schemas.microsoft.com/office/drawing/2014/main" id="{E1F15B5A-86EE-41BE-B662-929E5FE3AD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4020" y="1839312"/>
            <a:ext cx="7333756" cy="4831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5295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AC198-3509-4B21-B705-27FB25811C43}"/>
              </a:ext>
            </a:extLst>
          </p:cNvPr>
          <p:cNvSpPr>
            <a:spLocks noGrp="1"/>
          </p:cNvSpPr>
          <p:nvPr>
            <p:ph type="title"/>
          </p:nvPr>
        </p:nvSpPr>
        <p:spPr/>
        <p:txBody>
          <a:bodyPr/>
          <a:lstStyle/>
          <a:p>
            <a:r>
              <a:rPr lang="en-US" dirty="0"/>
              <a:t>Integrating an Application</a:t>
            </a:r>
          </a:p>
        </p:txBody>
      </p:sp>
      <p:sp>
        <p:nvSpPr>
          <p:cNvPr id="3" name="Text Placeholder 2">
            <a:extLst>
              <a:ext uri="{FF2B5EF4-FFF2-40B4-BE49-F238E27FC236}">
                <a16:creationId xmlns:a16="http://schemas.microsoft.com/office/drawing/2014/main" id="{CB1212CD-1E23-4DD8-B7F5-E6D987F8255B}"/>
              </a:ext>
            </a:extLst>
          </p:cNvPr>
          <p:cNvSpPr>
            <a:spLocks noGrp="1"/>
          </p:cNvSpPr>
          <p:nvPr>
            <p:ph type="body" sz="quarter" idx="10"/>
          </p:nvPr>
        </p:nvSpPr>
        <p:spPr>
          <a:xfrm>
            <a:off x="274638" y="1212850"/>
            <a:ext cx="11888787" cy="627864"/>
          </a:xfrm>
        </p:spPr>
        <p:txBody>
          <a:bodyPr/>
          <a:lstStyle/>
          <a:p>
            <a:r>
              <a:rPr lang="en-US" sz="3200" dirty="0"/>
              <a:t>Visual Studio Tooling – </a:t>
            </a:r>
            <a:r>
              <a:rPr lang="en-US" sz="3200" b="1" dirty="0"/>
              <a:t>Existing Project</a:t>
            </a:r>
            <a:r>
              <a:rPr lang="en-US" sz="3200" dirty="0"/>
              <a:t> (this is you)</a:t>
            </a:r>
          </a:p>
        </p:txBody>
      </p:sp>
      <p:pic>
        <p:nvPicPr>
          <p:cNvPr id="6146" name="Picture 2" descr="C:\Users\brhacke\AppData\Local\Temp\SNAGHTML80a6a75c.PNG">
            <a:extLst>
              <a:ext uri="{FF2B5EF4-FFF2-40B4-BE49-F238E27FC236}">
                <a16:creationId xmlns:a16="http://schemas.microsoft.com/office/drawing/2014/main" id="{ABA22570-45AE-4704-8667-B566843A17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813" y="2505240"/>
            <a:ext cx="4894208" cy="246852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brhacke\AppData\Local\Temp\SNAGHTML80a72391.PNG">
            <a:extLst>
              <a:ext uri="{FF2B5EF4-FFF2-40B4-BE49-F238E27FC236}">
                <a16:creationId xmlns:a16="http://schemas.microsoft.com/office/drawing/2014/main" id="{9AE4B011-A089-4F49-A18C-78DE5C0013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8398" y="1936386"/>
            <a:ext cx="6449788" cy="372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91796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AC198-3509-4B21-B705-27FB25811C43}"/>
              </a:ext>
            </a:extLst>
          </p:cNvPr>
          <p:cNvSpPr>
            <a:spLocks noGrp="1"/>
          </p:cNvSpPr>
          <p:nvPr>
            <p:ph type="title"/>
          </p:nvPr>
        </p:nvSpPr>
        <p:spPr/>
        <p:txBody>
          <a:bodyPr/>
          <a:lstStyle/>
          <a:p>
            <a:r>
              <a:rPr lang="en-US" dirty="0"/>
              <a:t>Integrating an Application</a:t>
            </a:r>
          </a:p>
        </p:txBody>
      </p:sp>
      <p:sp>
        <p:nvSpPr>
          <p:cNvPr id="3" name="Text Placeholder 2">
            <a:extLst>
              <a:ext uri="{FF2B5EF4-FFF2-40B4-BE49-F238E27FC236}">
                <a16:creationId xmlns:a16="http://schemas.microsoft.com/office/drawing/2014/main" id="{CB1212CD-1E23-4DD8-B7F5-E6D987F8255B}"/>
              </a:ext>
            </a:extLst>
          </p:cNvPr>
          <p:cNvSpPr>
            <a:spLocks noGrp="1"/>
          </p:cNvSpPr>
          <p:nvPr>
            <p:ph type="body" sz="quarter" idx="10"/>
          </p:nvPr>
        </p:nvSpPr>
        <p:spPr>
          <a:xfrm>
            <a:off x="274638" y="1212850"/>
            <a:ext cx="11888787" cy="627864"/>
          </a:xfrm>
        </p:spPr>
        <p:txBody>
          <a:bodyPr/>
          <a:lstStyle/>
          <a:p>
            <a:r>
              <a:rPr lang="en-US" sz="3200" dirty="0"/>
              <a:t>Visual Studio Tooling – Existing Project</a:t>
            </a:r>
          </a:p>
        </p:txBody>
      </p:sp>
      <p:pic>
        <p:nvPicPr>
          <p:cNvPr id="7170" name="Picture 2" descr="C:\Users\brhacke\AppData\Local\Temp\SNAGHTML80a7ca51.PNG">
            <a:extLst>
              <a:ext uri="{FF2B5EF4-FFF2-40B4-BE49-F238E27FC236}">
                <a16:creationId xmlns:a16="http://schemas.microsoft.com/office/drawing/2014/main" id="{C93D7FA0-D46F-4169-826A-99328CE368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2147" y="1840714"/>
            <a:ext cx="7047706" cy="4880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16212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AC198-3509-4B21-B705-27FB25811C43}"/>
              </a:ext>
            </a:extLst>
          </p:cNvPr>
          <p:cNvSpPr>
            <a:spLocks noGrp="1"/>
          </p:cNvSpPr>
          <p:nvPr>
            <p:ph type="title"/>
          </p:nvPr>
        </p:nvSpPr>
        <p:spPr/>
        <p:txBody>
          <a:bodyPr/>
          <a:lstStyle/>
          <a:p>
            <a:r>
              <a:rPr lang="en-US" dirty="0"/>
              <a:t>Integrating an Application</a:t>
            </a:r>
          </a:p>
        </p:txBody>
      </p:sp>
      <p:sp>
        <p:nvSpPr>
          <p:cNvPr id="3" name="Text Placeholder 2">
            <a:extLst>
              <a:ext uri="{FF2B5EF4-FFF2-40B4-BE49-F238E27FC236}">
                <a16:creationId xmlns:a16="http://schemas.microsoft.com/office/drawing/2014/main" id="{CB1212CD-1E23-4DD8-B7F5-E6D987F8255B}"/>
              </a:ext>
            </a:extLst>
          </p:cNvPr>
          <p:cNvSpPr>
            <a:spLocks noGrp="1"/>
          </p:cNvSpPr>
          <p:nvPr>
            <p:ph type="body" sz="quarter" idx="10"/>
          </p:nvPr>
        </p:nvSpPr>
        <p:spPr>
          <a:xfrm>
            <a:off x="274638" y="1212850"/>
            <a:ext cx="11888787" cy="627864"/>
          </a:xfrm>
        </p:spPr>
        <p:txBody>
          <a:bodyPr/>
          <a:lstStyle/>
          <a:p>
            <a:r>
              <a:rPr lang="en-US" sz="3200" dirty="0"/>
              <a:t>Visual Studio Tooling – Existing Project</a:t>
            </a:r>
          </a:p>
        </p:txBody>
      </p:sp>
      <p:pic>
        <p:nvPicPr>
          <p:cNvPr id="8198" name="Picture 6" descr="C:\Users\brhacke\AppData\Local\Temp\SNAGHTML80eb565e.PNG">
            <a:extLst>
              <a:ext uri="{FF2B5EF4-FFF2-40B4-BE49-F238E27FC236}">
                <a16:creationId xmlns:a16="http://schemas.microsoft.com/office/drawing/2014/main" id="{3D771F5F-40DE-4F0E-929C-979354931E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8948" y="1900497"/>
            <a:ext cx="6912477" cy="4787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2952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AC198-3509-4B21-B705-27FB25811C43}"/>
              </a:ext>
            </a:extLst>
          </p:cNvPr>
          <p:cNvSpPr>
            <a:spLocks noGrp="1"/>
          </p:cNvSpPr>
          <p:nvPr>
            <p:ph type="title"/>
          </p:nvPr>
        </p:nvSpPr>
        <p:spPr/>
        <p:txBody>
          <a:bodyPr/>
          <a:lstStyle/>
          <a:p>
            <a:r>
              <a:rPr lang="en-US" dirty="0"/>
              <a:t>Integrating an Application</a:t>
            </a:r>
          </a:p>
        </p:txBody>
      </p:sp>
      <p:sp>
        <p:nvSpPr>
          <p:cNvPr id="3" name="Text Placeholder 2">
            <a:extLst>
              <a:ext uri="{FF2B5EF4-FFF2-40B4-BE49-F238E27FC236}">
                <a16:creationId xmlns:a16="http://schemas.microsoft.com/office/drawing/2014/main" id="{CB1212CD-1E23-4DD8-B7F5-E6D987F8255B}"/>
              </a:ext>
            </a:extLst>
          </p:cNvPr>
          <p:cNvSpPr>
            <a:spLocks noGrp="1"/>
          </p:cNvSpPr>
          <p:nvPr>
            <p:ph type="body" sz="quarter" idx="10"/>
          </p:nvPr>
        </p:nvSpPr>
        <p:spPr>
          <a:xfrm>
            <a:off x="274638" y="1212850"/>
            <a:ext cx="11888787" cy="627864"/>
          </a:xfrm>
        </p:spPr>
        <p:txBody>
          <a:bodyPr/>
          <a:lstStyle/>
          <a:p>
            <a:r>
              <a:rPr lang="en-US" sz="3200" dirty="0"/>
              <a:t>Visual Studio Tooling – Existing Project</a:t>
            </a:r>
          </a:p>
        </p:txBody>
      </p:sp>
      <p:pic>
        <p:nvPicPr>
          <p:cNvPr id="27650" name="Picture 2" descr="C:\Users\brhacke\AppData\Local\Temp\SNAGHTML80ed191d.PNG">
            <a:extLst>
              <a:ext uri="{FF2B5EF4-FFF2-40B4-BE49-F238E27FC236}">
                <a16:creationId xmlns:a16="http://schemas.microsoft.com/office/drawing/2014/main" id="{4D3BF2E9-379C-4534-B7B1-F6E589A8E7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2325" y="1840713"/>
            <a:ext cx="7244870" cy="5017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3274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4735E-895F-4052-AEE9-66B5E61F032E}"/>
              </a:ext>
            </a:extLst>
          </p:cNvPr>
          <p:cNvSpPr>
            <a:spLocks noGrp="1"/>
          </p:cNvSpPr>
          <p:nvPr>
            <p:ph type="title"/>
          </p:nvPr>
        </p:nvSpPr>
        <p:spPr/>
        <p:txBody>
          <a:bodyPr/>
          <a:lstStyle/>
          <a:p>
            <a:r>
              <a:rPr lang="en-US" dirty="0"/>
              <a:t>WHOA…What Just Happened?</a:t>
            </a:r>
          </a:p>
        </p:txBody>
      </p:sp>
      <p:sp>
        <p:nvSpPr>
          <p:cNvPr id="3" name="Text Placeholder 2">
            <a:extLst>
              <a:ext uri="{FF2B5EF4-FFF2-40B4-BE49-F238E27FC236}">
                <a16:creationId xmlns:a16="http://schemas.microsoft.com/office/drawing/2014/main" id="{CB697222-F5A3-4D75-A9AA-3595AD50FF34}"/>
              </a:ext>
            </a:extLst>
          </p:cNvPr>
          <p:cNvSpPr>
            <a:spLocks noGrp="1"/>
          </p:cNvSpPr>
          <p:nvPr>
            <p:ph type="body" sz="quarter" idx="10"/>
          </p:nvPr>
        </p:nvSpPr>
        <p:spPr>
          <a:xfrm>
            <a:off x="274638" y="1212850"/>
            <a:ext cx="11888787" cy="5633850"/>
          </a:xfrm>
        </p:spPr>
        <p:txBody>
          <a:bodyPr/>
          <a:lstStyle/>
          <a:p>
            <a:pPr marL="571500" indent="-571500">
              <a:buFont typeface="Arial" panose="020B0604020202020204" pitchFamily="34" charset="0"/>
              <a:buChar char="•"/>
            </a:pPr>
            <a:r>
              <a:rPr lang="en-US" dirty="0"/>
              <a:t>NuGet packages installed:</a:t>
            </a:r>
          </a:p>
          <a:p>
            <a:pPr marL="800100" lvl="1" indent="-571500">
              <a:buFont typeface="Arial" panose="020B0604020202020204" pitchFamily="34" charset="0"/>
              <a:buChar char="•"/>
            </a:pPr>
            <a:r>
              <a:rPr lang="en-US" dirty="0"/>
              <a:t>OWIN (Open Web Interface for .NET)</a:t>
            </a:r>
          </a:p>
          <a:p>
            <a:pPr marL="1028700" lvl="2" indent="-571500">
              <a:buFont typeface="Arial" panose="020B0604020202020204" pitchFamily="34" charset="0"/>
              <a:buChar char="•"/>
            </a:pPr>
            <a:r>
              <a:rPr lang="en-US" dirty="0"/>
              <a:t>Provides an abstraction layer above the hosting platform, allows pluggable components</a:t>
            </a:r>
          </a:p>
          <a:p>
            <a:pPr marL="800100" lvl="1" indent="-571500">
              <a:buFont typeface="Arial" panose="020B0604020202020204" pitchFamily="34" charset="0"/>
              <a:buChar char="•"/>
            </a:pPr>
            <a:r>
              <a:rPr lang="en-US" dirty="0"/>
              <a:t>OpenID Connect</a:t>
            </a:r>
          </a:p>
          <a:p>
            <a:pPr marL="800100" lvl="1" indent="-571500">
              <a:buFont typeface="Arial" panose="020B0604020202020204" pitchFamily="34" charset="0"/>
              <a:buChar char="•"/>
            </a:pPr>
            <a:r>
              <a:rPr lang="en-US" dirty="0"/>
              <a:t>JWT (</a:t>
            </a:r>
            <a:r>
              <a:rPr lang="en-US" dirty="0" err="1"/>
              <a:t>Javascript</a:t>
            </a:r>
            <a:r>
              <a:rPr lang="en-US" dirty="0"/>
              <a:t> Web Token) support</a:t>
            </a:r>
          </a:p>
          <a:p>
            <a:pPr marL="800100" lvl="1" indent="-571500">
              <a:buFont typeface="Arial" panose="020B0604020202020204" pitchFamily="34" charset="0"/>
              <a:buChar char="•"/>
            </a:pPr>
            <a:r>
              <a:rPr lang="en-US" dirty="0"/>
              <a:t>Active Directory Application Library (ADAL)</a:t>
            </a:r>
          </a:p>
          <a:p>
            <a:pPr marL="800100" lvl="1" indent="-571500">
              <a:buFont typeface="Arial" panose="020B0604020202020204" pitchFamily="34" charset="0"/>
              <a:buChar char="•"/>
            </a:pPr>
            <a:r>
              <a:rPr lang="en-US" dirty="0"/>
              <a:t>Token Cache</a:t>
            </a:r>
          </a:p>
          <a:p>
            <a:pPr marL="1028700" lvl="2" indent="-571500">
              <a:buFont typeface="Arial" panose="020B0604020202020204" pitchFamily="34" charset="0"/>
              <a:buChar char="•"/>
            </a:pPr>
            <a:r>
              <a:rPr lang="en-US" dirty="0"/>
              <a:t>This wizard framework installs Entity Framework and SQL – easy to auto-config the schema</a:t>
            </a:r>
          </a:p>
          <a:p>
            <a:pPr marL="1028700" lvl="2" indent="-571500">
              <a:buFont typeface="Arial" panose="020B0604020202020204" pitchFamily="34" charset="0"/>
              <a:buChar char="•"/>
            </a:pPr>
            <a:r>
              <a:rPr lang="en-US" dirty="0"/>
              <a:t>Token Cache can be stored using any persistent storage mechanism with encryption at rest and in motion</a:t>
            </a:r>
          </a:p>
          <a:p>
            <a:pPr marL="800100" lvl="1" indent="-571500">
              <a:buFont typeface="Arial" panose="020B0604020202020204" pitchFamily="34" charset="0"/>
              <a:buChar char="•"/>
            </a:pPr>
            <a:endParaRPr lang="en-US" dirty="0"/>
          </a:p>
        </p:txBody>
      </p:sp>
    </p:spTree>
    <p:extLst>
      <p:ext uri="{BB962C8B-B14F-4D97-AF65-F5344CB8AC3E}">
        <p14:creationId xmlns:p14="http://schemas.microsoft.com/office/powerpoint/2010/main" val="8034848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4735E-895F-4052-AEE9-66B5E61F032E}"/>
              </a:ext>
            </a:extLst>
          </p:cNvPr>
          <p:cNvSpPr>
            <a:spLocks noGrp="1"/>
          </p:cNvSpPr>
          <p:nvPr>
            <p:ph type="title"/>
          </p:nvPr>
        </p:nvSpPr>
        <p:spPr/>
        <p:txBody>
          <a:bodyPr/>
          <a:lstStyle/>
          <a:p>
            <a:r>
              <a:rPr lang="en-US" dirty="0"/>
              <a:t>WHOA…What Just Happened?</a:t>
            </a:r>
          </a:p>
        </p:txBody>
      </p:sp>
      <p:sp>
        <p:nvSpPr>
          <p:cNvPr id="3" name="Text Placeholder 2">
            <a:extLst>
              <a:ext uri="{FF2B5EF4-FFF2-40B4-BE49-F238E27FC236}">
                <a16:creationId xmlns:a16="http://schemas.microsoft.com/office/drawing/2014/main" id="{CB697222-F5A3-4D75-A9AA-3595AD50FF34}"/>
              </a:ext>
            </a:extLst>
          </p:cNvPr>
          <p:cNvSpPr>
            <a:spLocks noGrp="1"/>
          </p:cNvSpPr>
          <p:nvPr>
            <p:ph type="body" sz="quarter" idx="10"/>
          </p:nvPr>
        </p:nvSpPr>
        <p:spPr>
          <a:xfrm>
            <a:off x="274638" y="1212850"/>
            <a:ext cx="11888787" cy="2996846"/>
          </a:xfrm>
        </p:spPr>
        <p:txBody>
          <a:bodyPr/>
          <a:lstStyle/>
          <a:p>
            <a:pPr marL="571500" indent="-571500">
              <a:buFont typeface="Arial" panose="020B0604020202020204" pitchFamily="34" charset="0"/>
              <a:buChar char="•"/>
            </a:pPr>
            <a:r>
              <a:rPr lang="en-US" dirty="0"/>
              <a:t>Code Updated</a:t>
            </a:r>
          </a:p>
          <a:p>
            <a:pPr marL="800100" lvl="1" indent="-571500">
              <a:buFont typeface="Arial" panose="020B0604020202020204" pitchFamily="34" charset="0"/>
              <a:buChar char="•"/>
            </a:pPr>
            <a:r>
              <a:rPr lang="en-US" dirty="0"/>
              <a:t>Startup classes</a:t>
            </a:r>
          </a:p>
          <a:p>
            <a:pPr marL="800100" lvl="1" indent="-571500">
              <a:buFont typeface="Arial" panose="020B0604020202020204" pitchFamily="34" charset="0"/>
              <a:buChar char="•"/>
            </a:pPr>
            <a:r>
              <a:rPr lang="en-US" dirty="0"/>
              <a:t>Account controller and view</a:t>
            </a:r>
          </a:p>
          <a:p>
            <a:pPr marL="800100" lvl="1" indent="-571500">
              <a:buFont typeface="Arial" panose="020B0604020202020204" pitchFamily="34" charset="0"/>
              <a:buChar char="•"/>
            </a:pPr>
            <a:r>
              <a:rPr lang="en-US" dirty="0"/>
              <a:t>EF classes for the token cache</a:t>
            </a:r>
          </a:p>
          <a:p>
            <a:pPr marL="800100" lvl="1" indent="-571500">
              <a:buFont typeface="Arial" panose="020B0604020202020204" pitchFamily="34" charset="0"/>
              <a:buChar char="•"/>
            </a:pPr>
            <a:r>
              <a:rPr lang="en-US" dirty="0" err="1"/>
              <a:t>Web.config</a:t>
            </a:r>
            <a:r>
              <a:rPr lang="en-US" dirty="0"/>
              <a:t> settings (pointing to your app registration)</a:t>
            </a:r>
          </a:p>
          <a:p>
            <a:pPr marL="800100" lvl="1" indent="-571500">
              <a:buFont typeface="Arial" panose="020B0604020202020204" pitchFamily="34" charset="0"/>
              <a:buChar char="•"/>
            </a:pPr>
            <a:endParaRPr lang="en-US" dirty="0"/>
          </a:p>
        </p:txBody>
      </p:sp>
    </p:spTree>
    <p:extLst>
      <p:ext uri="{BB962C8B-B14F-4D97-AF65-F5344CB8AC3E}">
        <p14:creationId xmlns:p14="http://schemas.microsoft.com/office/powerpoint/2010/main" val="544307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E16D5-55A3-4D46-84CA-45517ABF144D}"/>
              </a:ext>
            </a:extLst>
          </p:cNvPr>
          <p:cNvSpPr>
            <a:spLocks noGrp="1"/>
          </p:cNvSpPr>
          <p:nvPr>
            <p:ph type="title"/>
          </p:nvPr>
        </p:nvSpPr>
        <p:spPr/>
        <p:txBody>
          <a:bodyPr/>
          <a:lstStyle/>
          <a:p>
            <a:r>
              <a:rPr lang="en-US" dirty="0"/>
              <a:t>Step by Step	</a:t>
            </a:r>
          </a:p>
        </p:txBody>
      </p:sp>
      <p:sp>
        <p:nvSpPr>
          <p:cNvPr id="3" name="Text Placeholder 2">
            <a:extLst>
              <a:ext uri="{FF2B5EF4-FFF2-40B4-BE49-F238E27FC236}">
                <a16:creationId xmlns:a16="http://schemas.microsoft.com/office/drawing/2014/main" id="{29C40821-26E1-447B-A499-4BD5CE6D69D8}"/>
              </a:ext>
            </a:extLst>
          </p:cNvPr>
          <p:cNvSpPr>
            <a:spLocks noGrp="1"/>
          </p:cNvSpPr>
          <p:nvPr>
            <p:ph type="body" sz="quarter" idx="10"/>
          </p:nvPr>
        </p:nvSpPr>
        <p:spPr>
          <a:xfrm>
            <a:off x="274638" y="1212850"/>
            <a:ext cx="11888787" cy="4257897"/>
          </a:xfrm>
        </p:spPr>
        <p:txBody>
          <a:bodyPr/>
          <a:lstStyle/>
          <a:p>
            <a:r>
              <a:rPr lang="en-US" dirty="0"/>
              <a:t>Create Tenant</a:t>
            </a:r>
          </a:p>
          <a:p>
            <a:r>
              <a:rPr lang="en-US" dirty="0"/>
              <a:t>Create MVC app</a:t>
            </a:r>
          </a:p>
          <a:p>
            <a:r>
              <a:rPr lang="en-US" dirty="0"/>
              <a:t>Create App Registration</a:t>
            </a:r>
          </a:p>
          <a:p>
            <a:r>
              <a:rPr lang="en-US" dirty="0"/>
              <a:t>Update MVC app</a:t>
            </a:r>
          </a:p>
          <a:p>
            <a:r>
              <a:rPr lang="en-US" dirty="0"/>
              <a:t>Add app registration configuration</a:t>
            </a:r>
          </a:p>
          <a:p>
            <a:r>
              <a:rPr lang="en-US" dirty="0"/>
              <a:t>Run and Login</a:t>
            </a:r>
          </a:p>
          <a:p>
            <a:r>
              <a:rPr lang="en-US" dirty="0"/>
              <a:t>Update code to inspect tokens</a:t>
            </a:r>
          </a:p>
        </p:txBody>
      </p:sp>
    </p:spTree>
    <p:extLst>
      <p:ext uri="{BB962C8B-B14F-4D97-AF65-F5344CB8AC3E}">
        <p14:creationId xmlns:p14="http://schemas.microsoft.com/office/powerpoint/2010/main" val="367382900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65953-1D41-464C-B2FA-3799EFF7C451}"/>
              </a:ext>
            </a:extLst>
          </p:cNvPr>
          <p:cNvSpPr>
            <a:spLocks noGrp="1"/>
          </p:cNvSpPr>
          <p:nvPr>
            <p:ph type="title"/>
          </p:nvPr>
        </p:nvSpPr>
        <p:spPr/>
        <p:txBody>
          <a:bodyPr/>
          <a:lstStyle/>
          <a:p>
            <a:r>
              <a:rPr lang="en-US" dirty="0"/>
              <a:t>(And One Thing That Didn’t Happen)</a:t>
            </a:r>
          </a:p>
        </p:txBody>
      </p:sp>
      <p:sp>
        <p:nvSpPr>
          <p:cNvPr id="3" name="Text Placeholder 2">
            <a:extLst>
              <a:ext uri="{FF2B5EF4-FFF2-40B4-BE49-F238E27FC236}">
                <a16:creationId xmlns:a16="http://schemas.microsoft.com/office/drawing/2014/main" id="{458B5A6B-2449-4E61-88C5-A135329C31C8}"/>
              </a:ext>
            </a:extLst>
          </p:cNvPr>
          <p:cNvSpPr>
            <a:spLocks noGrp="1"/>
          </p:cNvSpPr>
          <p:nvPr>
            <p:ph type="body" sz="quarter" idx="10"/>
          </p:nvPr>
        </p:nvSpPr>
        <p:spPr>
          <a:xfrm>
            <a:off x="274638" y="1212850"/>
            <a:ext cx="11888787" cy="3334631"/>
          </a:xfrm>
        </p:spPr>
        <p:txBody>
          <a:bodyPr/>
          <a:lstStyle/>
          <a:p>
            <a:r>
              <a:rPr lang="en-US" dirty="0"/>
              <a:t>As of August 2018, the template wizard doesn’t update the master _Layout view to include a call to the _</a:t>
            </a:r>
            <a:r>
              <a:rPr lang="en-US" dirty="0" err="1"/>
              <a:t>LoginPartial</a:t>
            </a:r>
            <a:r>
              <a:rPr lang="en-US" dirty="0"/>
              <a:t> view. This view notices if you’ve logged in or not, and gives you the link to do so, or welcomes you if you have.</a:t>
            </a:r>
          </a:p>
          <a:p>
            <a:endParaRPr lang="en-US" dirty="0"/>
          </a:p>
          <a:p>
            <a:r>
              <a:rPr lang="en-US" dirty="0"/>
              <a:t>We’ll need add ONE line of code before we continue.</a:t>
            </a:r>
          </a:p>
        </p:txBody>
      </p:sp>
    </p:spTree>
    <p:extLst>
      <p:ext uri="{BB962C8B-B14F-4D97-AF65-F5344CB8AC3E}">
        <p14:creationId xmlns:p14="http://schemas.microsoft.com/office/powerpoint/2010/main" val="13396917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925F7-2081-4454-B6B0-ABD9C0A7C8EE}"/>
              </a:ext>
            </a:extLst>
          </p:cNvPr>
          <p:cNvSpPr>
            <a:spLocks noGrp="1"/>
          </p:cNvSpPr>
          <p:nvPr>
            <p:ph type="title"/>
          </p:nvPr>
        </p:nvSpPr>
        <p:spPr/>
        <p:txBody>
          <a:bodyPr/>
          <a:lstStyle/>
          <a:p>
            <a:r>
              <a:rPr lang="en-US" dirty="0"/>
              <a:t>Adding a Line of Code</a:t>
            </a:r>
          </a:p>
        </p:txBody>
      </p:sp>
      <p:sp>
        <p:nvSpPr>
          <p:cNvPr id="3" name="Text Placeholder 2">
            <a:extLst>
              <a:ext uri="{FF2B5EF4-FFF2-40B4-BE49-F238E27FC236}">
                <a16:creationId xmlns:a16="http://schemas.microsoft.com/office/drawing/2014/main" id="{6765DBCC-437B-4F0A-B9C3-1B2E8573DD01}"/>
              </a:ext>
            </a:extLst>
          </p:cNvPr>
          <p:cNvSpPr>
            <a:spLocks noGrp="1"/>
          </p:cNvSpPr>
          <p:nvPr>
            <p:ph type="body" sz="quarter" idx="10"/>
          </p:nvPr>
        </p:nvSpPr>
        <p:spPr>
          <a:xfrm>
            <a:off x="274638" y="1212850"/>
            <a:ext cx="11888787" cy="3660489"/>
          </a:xfrm>
        </p:spPr>
        <p:txBody>
          <a:bodyPr/>
          <a:lstStyle/>
          <a:p>
            <a:r>
              <a:rPr lang="en-US" dirty="0"/>
              <a:t>@</a:t>
            </a:r>
            <a:r>
              <a:rPr lang="en-US" dirty="0" err="1"/>
              <a:t>Html.Partial</a:t>
            </a:r>
            <a:r>
              <a:rPr lang="en-US" dirty="0"/>
              <a:t>("_</a:t>
            </a:r>
            <a:r>
              <a:rPr lang="en-US" dirty="0" err="1"/>
              <a:t>LoginPartial</a:t>
            </a:r>
            <a:r>
              <a:rPr lang="en-US" dirty="0"/>
              <a:t>")</a:t>
            </a:r>
          </a:p>
          <a:p>
            <a:endParaRPr lang="en-US" dirty="0"/>
          </a:p>
          <a:p>
            <a:pPr marL="571500" indent="-571500">
              <a:buFont typeface="Arial" panose="020B0604020202020204" pitchFamily="34" charset="0"/>
              <a:buChar char="•"/>
            </a:pPr>
            <a:r>
              <a:rPr lang="en-US" dirty="0"/>
              <a:t>Open \Views\Shared\_</a:t>
            </a:r>
            <a:r>
              <a:rPr lang="en-US" dirty="0" err="1"/>
              <a:t>Layout.cshtml</a:t>
            </a:r>
            <a:endParaRPr lang="en-US" dirty="0"/>
          </a:p>
          <a:p>
            <a:pPr marL="571500" indent="-571500">
              <a:buFont typeface="Arial" panose="020B0604020202020204" pitchFamily="34" charset="0"/>
              <a:buChar char="•"/>
            </a:pPr>
            <a:r>
              <a:rPr lang="en-US" dirty="0"/>
              <a:t>Go to the end of line 26</a:t>
            </a:r>
          </a:p>
          <a:p>
            <a:pPr marL="571500" indent="-571500">
              <a:buFont typeface="Arial" panose="020B0604020202020204" pitchFamily="34" charset="0"/>
              <a:buChar char="•"/>
            </a:pPr>
            <a:r>
              <a:rPr lang="en-US" dirty="0"/>
              <a:t>Enter to create a new line, and type the string above</a:t>
            </a:r>
          </a:p>
          <a:p>
            <a:endParaRPr lang="en-US" dirty="0"/>
          </a:p>
        </p:txBody>
      </p:sp>
    </p:spTree>
    <p:extLst>
      <p:ext uri="{BB962C8B-B14F-4D97-AF65-F5344CB8AC3E}">
        <p14:creationId xmlns:p14="http://schemas.microsoft.com/office/powerpoint/2010/main" val="13488614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119D7-BDD2-45C8-A8C1-293548A7FB42}"/>
              </a:ext>
            </a:extLst>
          </p:cNvPr>
          <p:cNvSpPr>
            <a:spLocks noGrp="1"/>
          </p:cNvSpPr>
          <p:nvPr>
            <p:ph type="title"/>
          </p:nvPr>
        </p:nvSpPr>
        <p:spPr/>
        <p:txBody>
          <a:bodyPr/>
          <a:lstStyle/>
          <a:p>
            <a:r>
              <a:rPr lang="en-US" dirty="0"/>
              <a:t>The Result</a:t>
            </a:r>
          </a:p>
        </p:txBody>
      </p:sp>
      <p:pic>
        <p:nvPicPr>
          <p:cNvPr id="28674" name="Picture 2" descr="C:\Users\brhacke\AppData\Local\Temp\SNAGHTML8100945b.PNG">
            <a:extLst>
              <a:ext uri="{FF2B5EF4-FFF2-40B4-BE49-F238E27FC236}">
                <a16:creationId xmlns:a16="http://schemas.microsoft.com/office/drawing/2014/main" id="{A3440057-1AE5-41A1-8E48-7D106E7696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7469" y="1139781"/>
            <a:ext cx="8240102" cy="5550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4686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D305F-5B85-4D00-A374-89B4A92442D9}"/>
              </a:ext>
            </a:extLst>
          </p:cNvPr>
          <p:cNvSpPr>
            <a:spLocks noGrp="1"/>
          </p:cNvSpPr>
          <p:nvPr>
            <p:ph type="title"/>
          </p:nvPr>
        </p:nvSpPr>
        <p:spPr/>
        <p:txBody>
          <a:bodyPr/>
          <a:lstStyle/>
          <a:p>
            <a:r>
              <a:rPr lang="en-US" dirty="0"/>
              <a:t>Inspect the Project</a:t>
            </a:r>
          </a:p>
        </p:txBody>
      </p:sp>
      <p:pic>
        <p:nvPicPr>
          <p:cNvPr id="5" name="Picture 4" descr="C:\Users\brhacke\AppData\Local\Temp\SNAGHTML80c41348.PNG">
            <a:extLst>
              <a:ext uri="{FF2B5EF4-FFF2-40B4-BE49-F238E27FC236}">
                <a16:creationId xmlns:a16="http://schemas.microsoft.com/office/drawing/2014/main" id="{23D9180A-EF47-4E6C-B492-C95585E1D8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5022" y="1358722"/>
            <a:ext cx="3059544" cy="5405821"/>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descr="C:\Users\brhacke\AppData\Local\Temp\SNAGHTML8103f6ff.PNG">
            <a:extLst>
              <a:ext uri="{FF2B5EF4-FFF2-40B4-BE49-F238E27FC236}">
                <a16:creationId xmlns:a16="http://schemas.microsoft.com/office/drawing/2014/main" id="{56B3AB07-4CB3-494B-AB0D-C10754FFDA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9984" y="392806"/>
            <a:ext cx="2658794" cy="6249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6615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5672C-AF98-4E51-A996-2CB65DD8A8D7}"/>
              </a:ext>
            </a:extLst>
          </p:cNvPr>
          <p:cNvSpPr>
            <a:spLocks noGrp="1"/>
          </p:cNvSpPr>
          <p:nvPr>
            <p:ph type="title"/>
          </p:nvPr>
        </p:nvSpPr>
        <p:spPr/>
        <p:txBody>
          <a:bodyPr/>
          <a:lstStyle/>
          <a:p>
            <a:r>
              <a:rPr lang="en-US" dirty="0"/>
              <a:t>Azure AD Consent</a:t>
            </a:r>
          </a:p>
        </p:txBody>
      </p:sp>
      <p:sp>
        <p:nvSpPr>
          <p:cNvPr id="3" name="Text Placeholder 2">
            <a:extLst>
              <a:ext uri="{FF2B5EF4-FFF2-40B4-BE49-F238E27FC236}">
                <a16:creationId xmlns:a16="http://schemas.microsoft.com/office/drawing/2014/main" id="{815002A9-C71C-4957-975C-6FC44714C22B}"/>
              </a:ext>
            </a:extLst>
          </p:cNvPr>
          <p:cNvSpPr>
            <a:spLocks noGrp="1"/>
          </p:cNvSpPr>
          <p:nvPr>
            <p:ph type="body" sz="quarter" idx="10"/>
          </p:nvPr>
        </p:nvSpPr>
        <p:spPr>
          <a:xfrm>
            <a:off x="274638" y="1212850"/>
            <a:ext cx="11888787" cy="3226011"/>
          </a:xfrm>
        </p:spPr>
        <p:txBody>
          <a:bodyPr/>
          <a:lstStyle/>
          <a:p>
            <a:pPr marL="571500" indent="-571500">
              <a:buFont typeface="Arial" panose="020B0604020202020204" pitchFamily="34" charset="0"/>
              <a:buChar char="•"/>
            </a:pPr>
            <a:r>
              <a:rPr lang="en-US" dirty="0"/>
              <a:t>Our application had as a default permission, “Sign in and read user profile” from the Windows Azure Active Directory API </a:t>
            </a:r>
          </a:p>
          <a:p>
            <a:pPr marL="571500" indent="-571500">
              <a:buFont typeface="Arial" panose="020B0604020202020204" pitchFamily="34" charset="0"/>
              <a:buChar char="•"/>
            </a:pPr>
            <a:r>
              <a:rPr lang="en-US" dirty="0"/>
              <a:t>When we ran the Azure AD integration wizard, we checked “Read Directory Data”. The wizard, impersonating us, actually added a 2</a:t>
            </a:r>
            <a:r>
              <a:rPr lang="en-US" baseline="30000" dirty="0"/>
              <a:t>nd</a:t>
            </a:r>
            <a:r>
              <a:rPr lang="en-US" dirty="0"/>
              <a:t> required permission to the app.</a:t>
            </a:r>
          </a:p>
        </p:txBody>
      </p:sp>
    </p:spTree>
    <p:extLst>
      <p:ext uri="{BB962C8B-B14F-4D97-AF65-F5344CB8AC3E}">
        <p14:creationId xmlns:p14="http://schemas.microsoft.com/office/powerpoint/2010/main" val="34801021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8F6A8-66CC-4C2C-9A10-A82C48E2C468}"/>
              </a:ext>
            </a:extLst>
          </p:cNvPr>
          <p:cNvSpPr>
            <a:spLocks noGrp="1"/>
          </p:cNvSpPr>
          <p:nvPr>
            <p:ph type="title"/>
          </p:nvPr>
        </p:nvSpPr>
        <p:spPr/>
        <p:txBody>
          <a:bodyPr/>
          <a:lstStyle/>
          <a:p>
            <a:r>
              <a:rPr lang="en-US" dirty="0"/>
              <a:t>Azure AD Consent</a:t>
            </a:r>
          </a:p>
        </p:txBody>
      </p:sp>
      <p:pic>
        <p:nvPicPr>
          <p:cNvPr id="30724" name="Picture 4" descr="C:\Users\brhacke\AppData\Local\Temp\SNAGHTML810aaf65.PNG">
            <a:extLst>
              <a:ext uri="{FF2B5EF4-FFF2-40B4-BE49-F238E27FC236}">
                <a16:creationId xmlns:a16="http://schemas.microsoft.com/office/drawing/2014/main" id="{0012BC95-3A0C-4EB2-BE29-E06D69395C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1273" y="1099570"/>
            <a:ext cx="8027921" cy="5651991"/>
          </a:xfrm>
          <a:prstGeom prst="rect">
            <a:avLst/>
          </a:prstGeom>
          <a:noFill/>
          <a:extLst>
            <a:ext uri="{909E8E84-426E-40DD-AFC4-6F175D3DCCD1}">
              <a14:hiddenFill xmlns:a14="http://schemas.microsoft.com/office/drawing/2010/main">
                <a:solidFill>
                  <a:srgbClr val="FFFFFF"/>
                </a:solidFill>
              </a14:hiddenFill>
            </a:ext>
          </a:extLst>
        </p:spPr>
      </p:pic>
      <p:pic>
        <p:nvPicPr>
          <p:cNvPr id="30726" name="Picture 6" descr="C:\Users\brhacke\AppData\Local\Temp\SNAGHTML83a105dd.PNG">
            <a:extLst>
              <a:ext uri="{FF2B5EF4-FFF2-40B4-BE49-F238E27FC236}">
                <a16:creationId xmlns:a16="http://schemas.microsoft.com/office/drawing/2014/main" id="{5A7BF37A-EFD2-4EE9-AF61-69B6463AA0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6187" y="3855163"/>
            <a:ext cx="2551549" cy="1183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66712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CF762-592F-4B7F-AB31-7AAA2E19FC07}"/>
              </a:ext>
            </a:extLst>
          </p:cNvPr>
          <p:cNvSpPr>
            <a:spLocks noGrp="1"/>
          </p:cNvSpPr>
          <p:nvPr>
            <p:ph type="title"/>
          </p:nvPr>
        </p:nvSpPr>
        <p:spPr/>
        <p:txBody>
          <a:bodyPr/>
          <a:lstStyle/>
          <a:p>
            <a:r>
              <a:rPr lang="en-US" dirty="0"/>
              <a:t>Azure AD Consent</a:t>
            </a:r>
          </a:p>
        </p:txBody>
      </p:sp>
      <p:sp>
        <p:nvSpPr>
          <p:cNvPr id="3" name="Text Placeholder 2">
            <a:extLst>
              <a:ext uri="{FF2B5EF4-FFF2-40B4-BE49-F238E27FC236}">
                <a16:creationId xmlns:a16="http://schemas.microsoft.com/office/drawing/2014/main" id="{9CB2D31C-744A-41FB-AB8E-325C5DDD0C08}"/>
              </a:ext>
            </a:extLst>
          </p:cNvPr>
          <p:cNvSpPr>
            <a:spLocks noGrp="1"/>
          </p:cNvSpPr>
          <p:nvPr>
            <p:ph type="body" sz="quarter" idx="10"/>
          </p:nvPr>
        </p:nvSpPr>
        <p:spPr>
          <a:xfrm>
            <a:off x="274638" y="1212850"/>
            <a:ext cx="6184117" cy="3906502"/>
          </a:xfrm>
        </p:spPr>
        <p:txBody>
          <a:bodyPr/>
          <a:lstStyle/>
          <a:p>
            <a:r>
              <a:rPr lang="en-US" dirty="0"/>
              <a:t>When you first log into the app with your Azure AD app registration, YOU (the user) will have to CONSENT to the applications requested permissions.</a:t>
            </a:r>
          </a:p>
        </p:txBody>
      </p:sp>
      <p:pic>
        <p:nvPicPr>
          <p:cNvPr id="31746" name="Picture 2" descr="C:\Users\brhacke\AppData\Local\Temp\SNAGHTML810b2030.PNG">
            <a:extLst>
              <a:ext uri="{FF2B5EF4-FFF2-40B4-BE49-F238E27FC236}">
                <a16:creationId xmlns:a16="http://schemas.microsoft.com/office/drawing/2014/main" id="{F140BCE9-12E8-4A99-92F8-66491AFF17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0738" y="708339"/>
            <a:ext cx="4981481" cy="5325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2288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534D3-EB78-48E7-B061-3183595D90E4}"/>
              </a:ext>
            </a:extLst>
          </p:cNvPr>
          <p:cNvSpPr>
            <a:spLocks noGrp="1"/>
          </p:cNvSpPr>
          <p:nvPr>
            <p:ph type="title"/>
          </p:nvPr>
        </p:nvSpPr>
        <p:spPr/>
        <p:txBody>
          <a:bodyPr/>
          <a:lstStyle/>
          <a:p>
            <a:r>
              <a:rPr lang="en-US" dirty="0"/>
              <a:t>Azure AD Consent</a:t>
            </a:r>
          </a:p>
        </p:txBody>
      </p:sp>
      <p:sp>
        <p:nvSpPr>
          <p:cNvPr id="3" name="Text Placeholder 2">
            <a:extLst>
              <a:ext uri="{FF2B5EF4-FFF2-40B4-BE49-F238E27FC236}">
                <a16:creationId xmlns:a16="http://schemas.microsoft.com/office/drawing/2014/main" id="{E45A79C2-EC12-47CC-AFC4-4FF802EA052E}"/>
              </a:ext>
            </a:extLst>
          </p:cNvPr>
          <p:cNvSpPr>
            <a:spLocks noGrp="1"/>
          </p:cNvSpPr>
          <p:nvPr>
            <p:ph type="body" sz="quarter" idx="10"/>
          </p:nvPr>
        </p:nvSpPr>
        <p:spPr>
          <a:xfrm>
            <a:off x="274638" y="1212850"/>
            <a:ext cx="5868585" cy="5033404"/>
          </a:xfrm>
        </p:spPr>
        <p:txBody>
          <a:bodyPr/>
          <a:lstStyle/>
          <a:p>
            <a:r>
              <a:rPr lang="en-US" dirty="0"/>
              <a:t>You can click to expand the requested permissions for details.</a:t>
            </a:r>
          </a:p>
        </p:txBody>
      </p:sp>
      <p:pic>
        <p:nvPicPr>
          <p:cNvPr id="32770" name="Picture 2" descr="C:\Users\brhacke\AppData\Local\Temp\SNAGHTML810c958a.PNG">
            <a:extLst>
              <a:ext uri="{FF2B5EF4-FFF2-40B4-BE49-F238E27FC236}">
                <a16:creationId xmlns:a16="http://schemas.microsoft.com/office/drawing/2014/main" id="{7D88D566-1EA5-490F-9E99-9740A5F23A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5606" y="424062"/>
            <a:ext cx="4107883" cy="5744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894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00CE458-2701-4809-9DB0-F5D3C1720B88}"/>
              </a:ext>
            </a:extLst>
          </p:cNvPr>
          <p:cNvSpPr>
            <a:spLocks noGrp="1"/>
          </p:cNvSpPr>
          <p:nvPr>
            <p:ph type="body" sz="quarter" idx="10"/>
          </p:nvPr>
        </p:nvSpPr>
        <p:spPr>
          <a:xfrm>
            <a:off x="274638" y="1212850"/>
            <a:ext cx="11888787" cy="1557349"/>
          </a:xfrm>
        </p:spPr>
        <p:txBody>
          <a:bodyPr/>
          <a:lstStyle/>
          <a:p>
            <a:pPr algn="ctr"/>
            <a:r>
              <a:rPr lang="en-US" sz="6000" dirty="0"/>
              <a:t>Run It</a:t>
            </a:r>
          </a:p>
          <a:p>
            <a:pPr algn="ctr"/>
            <a:r>
              <a:rPr lang="en-US" sz="3200" dirty="0"/>
              <a:t>(In Visual Studio, hit F5 or click the green “IIS Express” button)</a:t>
            </a:r>
          </a:p>
        </p:txBody>
      </p:sp>
    </p:spTree>
    <p:extLst>
      <p:ext uri="{BB962C8B-B14F-4D97-AF65-F5344CB8AC3E}">
        <p14:creationId xmlns:p14="http://schemas.microsoft.com/office/powerpoint/2010/main" val="23496915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C322C-B297-4E76-8526-8764D82EEC70}"/>
              </a:ext>
            </a:extLst>
          </p:cNvPr>
          <p:cNvSpPr>
            <a:spLocks noGrp="1"/>
          </p:cNvSpPr>
          <p:nvPr>
            <p:ph type="title"/>
          </p:nvPr>
        </p:nvSpPr>
        <p:spPr/>
        <p:txBody>
          <a:bodyPr/>
          <a:lstStyle/>
          <a:p>
            <a:r>
              <a:rPr lang="en-US" dirty="0"/>
              <a:t>Discussion</a:t>
            </a:r>
          </a:p>
        </p:txBody>
      </p:sp>
      <p:sp>
        <p:nvSpPr>
          <p:cNvPr id="3" name="Text Placeholder 2">
            <a:extLst>
              <a:ext uri="{FF2B5EF4-FFF2-40B4-BE49-F238E27FC236}">
                <a16:creationId xmlns:a16="http://schemas.microsoft.com/office/drawing/2014/main" id="{1DBA674F-847E-491D-943A-A3D20BBC5DBB}"/>
              </a:ext>
            </a:extLst>
          </p:cNvPr>
          <p:cNvSpPr>
            <a:spLocks noGrp="1"/>
          </p:cNvSpPr>
          <p:nvPr>
            <p:ph type="body" sz="quarter" idx="10"/>
          </p:nvPr>
        </p:nvSpPr>
        <p:spPr>
          <a:xfrm>
            <a:off x="274638" y="1212850"/>
            <a:ext cx="11888787" cy="2767424"/>
          </a:xfrm>
        </p:spPr>
        <p:txBody>
          <a:bodyPr/>
          <a:lstStyle/>
          <a:p>
            <a:pPr marL="571500" indent="-571500">
              <a:buFont typeface="Arial" panose="020B0604020202020204" pitchFamily="34" charset="0"/>
              <a:buChar char="•"/>
            </a:pPr>
            <a:r>
              <a:rPr lang="en-US" dirty="0"/>
              <a:t>Why did it immediately log me in? I didn’t click the Login button.</a:t>
            </a:r>
          </a:p>
          <a:p>
            <a:pPr marL="800100" lvl="1" indent="-571500">
              <a:buFont typeface="Arial" panose="020B0604020202020204" pitchFamily="34" charset="0"/>
              <a:buChar char="•"/>
            </a:pPr>
            <a:r>
              <a:rPr lang="en-US" dirty="0"/>
              <a:t>The Azure AD wizard in VS updated the “Home” controller, which is the code that’s executed when you arrive at “/”. </a:t>
            </a:r>
            <a:r>
              <a:rPr lang="en-US" dirty="0" err="1"/>
              <a:t>ASP.Net</a:t>
            </a:r>
            <a:r>
              <a:rPr lang="en-US" dirty="0"/>
              <a:t> MVC includes built-in integration with OWIN, so that AUTHORIZATION can be enforced to ensure that you’re logged in before you hit the controller.</a:t>
            </a:r>
          </a:p>
        </p:txBody>
      </p:sp>
      <p:pic>
        <p:nvPicPr>
          <p:cNvPr id="33796" name="Picture 4" descr="C:\Users\brhacke\AppData\Local\Temp\SNAGHTML81115ea3.PNG">
            <a:extLst>
              <a:ext uri="{FF2B5EF4-FFF2-40B4-BE49-F238E27FC236}">
                <a16:creationId xmlns:a16="http://schemas.microsoft.com/office/drawing/2014/main" id="{27D10EE4-2E68-4D5D-89A4-8E975BBB01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7970" y="4086025"/>
            <a:ext cx="5478148" cy="2645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83136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45C05-E877-429F-903E-B27393B3CD88}"/>
              </a:ext>
            </a:extLst>
          </p:cNvPr>
          <p:cNvSpPr>
            <a:spLocks noGrp="1"/>
          </p:cNvSpPr>
          <p:nvPr>
            <p:ph type="title"/>
          </p:nvPr>
        </p:nvSpPr>
        <p:spPr/>
        <p:txBody>
          <a:bodyPr/>
          <a:lstStyle/>
          <a:p>
            <a:r>
              <a:rPr lang="en-US" dirty="0"/>
              <a:t>(optional) Get A Fresh Tenant</a:t>
            </a:r>
          </a:p>
        </p:txBody>
      </p:sp>
      <p:pic>
        <p:nvPicPr>
          <p:cNvPr id="1028" name="Picture 4" descr="C:\Users\brhacke\AppData\Local\Temp\SNAGHTML80744c6e.PNG">
            <a:extLst>
              <a:ext uri="{FF2B5EF4-FFF2-40B4-BE49-F238E27FC236}">
                <a16:creationId xmlns:a16="http://schemas.microsoft.com/office/drawing/2014/main" id="{DCEF163A-D1AB-46AE-A1A3-FC02EB02FB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9865" y="1740165"/>
            <a:ext cx="5163068" cy="4376855"/>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2">
            <a:extLst>
              <a:ext uri="{FF2B5EF4-FFF2-40B4-BE49-F238E27FC236}">
                <a16:creationId xmlns:a16="http://schemas.microsoft.com/office/drawing/2014/main" id="{701E3D32-4159-4BD6-ABBF-517F5455E894}"/>
              </a:ext>
            </a:extLst>
          </p:cNvPr>
          <p:cNvSpPr txBox="1">
            <a:spLocks/>
          </p:cNvSpPr>
          <p:nvPr/>
        </p:nvSpPr>
        <p:spPr>
          <a:xfrm>
            <a:off x="274638" y="1212850"/>
            <a:ext cx="11888787" cy="572464"/>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3529" kern="1200" spc="0" baseline="0">
                <a:gradFill>
                  <a:gsLst>
                    <a:gs pos="1250">
                      <a:schemeClr val="tx1"/>
                    </a:gs>
                    <a:gs pos="100000">
                      <a:schemeClr val="tx1"/>
                    </a:gs>
                  </a:gsLst>
                  <a:lin ang="5400000" scaled="0"/>
                </a:gradFill>
                <a:latin typeface="+mj-lt"/>
                <a:ea typeface="+mn-ea"/>
                <a:cs typeface="+mn-cs"/>
              </a:defRPr>
            </a:lvl1pPr>
            <a:lvl2pPr marL="228600"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745" kern="1200" spc="0" baseline="0">
                <a:gradFill>
                  <a:gsLst>
                    <a:gs pos="1250">
                      <a:schemeClr val="tx1"/>
                    </a:gs>
                    <a:gs pos="100000">
                      <a:schemeClr val="tx1"/>
                    </a:gs>
                  </a:gsLst>
                  <a:lin ang="5400000" scaled="0"/>
                </a:gradFill>
                <a:latin typeface="+mn-lt"/>
                <a:ea typeface="+mn-ea"/>
                <a:cs typeface="+mn-cs"/>
              </a:defRPr>
            </a:lvl2pPr>
            <a:lvl3pPr marL="457200"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353" kern="1200" spc="0" baseline="0">
                <a:gradFill>
                  <a:gsLst>
                    <a:gs pos="1250">
                      <a:schemeClr val="tx1"/>
                    </a:gs>
                    <a:gs pos="100000">
                      <a:schemeClr val="tx1"/>
                    </a:gs>
                  </a:gsLst>
                  <a:lin ang="5400000" scaled="0"/>
                </a:gradFill>
                <a:latin typeface="+mn-lt"/>
                <a:ea typeface="+mn-ea"/>
                <a:cs typeface="+mn-cs"/>
              </a:defRPr>
            </a:lvl3pPr>
            <a:lvl4pPr marL="685800"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157" kern="1200" spc="0" baseline="0">
                <a:gradFill>
                  <a:gsLst>
                    <a:gs pos="1250">
                      <a:schemeClr val="tx1"/>
                    </a:gs>
                    <a:gs pos="100000">
                      <a:schemeClr val="tx1"/>
                    </a:gs>
                  </a:gsLst>
                  <a:lin ang="5400000" scaled="0"/>
                </a:gradFill>
                <a:latin typeface="+mn-lt"/>
                <a:ea typeface="+mn-ea"/>
                <a:cs typeface="+mn-cs"/>
              </a:defRPr>
            </a:lvl4pPr>
            <a:lvl5pPr marL="914400"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800" dirty="0"/>
              <a:t>https://account.windowsazure.com/organization</a:t>
            </a:r>
          </a:p>
        </p:txBody>
      </p:sp>
      <p:sp>
        <p:nvSpPr>
          <p:cNvPr id="10" name="Text Placeholder 2">
            <a:extLst>
              <a:ext uri="{FF2B5EF4-FFF2-40B4-BE49-F238E27FC236}">
                <a16:creationId xmlns:a16="http://schemas.microsoft.com/office/drawing/2014/main" id="{D027AEAC-6030-46EB-8F10-B901410D95BB}"/>
              </a:ext>
            </a:extLst>
          </p:cNvPr>
          <p:cNvSpPr txBox="1">
            <a:spLocks/>
          </p:cNvSpPr>
          <p:nvPr/>
        </p:nvSpPr>
        <p:spPr>
          <a:xfrm>
            <a:off x="274639" y="2289175"/>
            <a:ext cx="5136527" cy="4795159"/>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3529" kern="1200" spc="0" baseline="0">
                <a:gradFill>
                  <a:gsLst>
                    <a:gs pos="1250">
                      <a:schemeClr val="tx1"/>
                    </a:gs>
                    <a:gs pos="100000">
                      <a:schemeClr val="tx1"/>
                    </a:gs>
                  </a:gsLst>
                  <a:lin ang="5400000" scaled="0"/>
                </a:gradFill>
                <a:latin typeface="+mj-lt"/>
                <a:ea typeface="+mn-ea"/>
                <a:cs typeface="+mn-cs"/>
              </a:defRPr>
            </a:lvl1pPr>
            <a:lvl2pPr marL="228600"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745" kern="1200" spc="0" baseline="0">
                <a:gradFill>
                  <a:gsLst>
                    <a:gs pos="1250">
                      <a:schemeClr val="tx1"/>
                    </a:gs>
                    <a:gs pos="100000">
                      <a:schemeClr val="tx1"/>
                    </a:gs>
                  </a:gsLst>
                  <a:lin ang="5400000" scaled="0"/>
                </a:gradFill>
                <a:latin typeface="+mn-lt"/>
                <a:ea typeface="+mn-ea"/>
                <a:cs typeface="+mn-cs"/>
              </a:defRPr>
            </a:lvl2pPr>
            <a:lvl3pPr marL="457200"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353" kern="1200" spc="0" baseline="0">
                <a:gradFill>
                  <a:gsLst>
                    <a:gs pos="1250">
                      <a:schemeClr val="tx1"/>
                    </a:gs>
                    <a:gs pos="100000">
                      <a:schemeClr val="tx1"/>
                    </a:gs>
                  </a:gsLst>
                  <a:lin ang="5400000" scaled="0"/>
                </a:gradFill>
                <a:latin typeface="+mn-lt"/>
                <a:ea typeface="+mn-ea"/>
                <a:cs typeface="+mn-cs"/>
              </a:defRPr>
            </a:lvl3pPr>
            <a:lvl4pPr marL="685800"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157" kern="1200" spc="0" baseline="0">
                <a:gradFill>
                  <a:gsLst>
                    <a:gs pos="1250">
                      <a:schemeClr val="tx1"/>
                    </a:gs>
                    <a:gs pos="100000">
                      <a:schemeClr val="tx1"/>
                    </a:gs>
                  </a:gsLst>
                  <a:lin ang="5400000" scaled="0"/>
                </a:gradFill>
                <a:latin typeface="+mn-lt"/>
                <a:ea typeface="+mn-ea"/>
                <a:cs typeface="+mn-cs"/>
              </a:defRPr>
            </a:lvl4pPr>
            <a:lvl5pPr marL="914400"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57200" indent="-457200">
              <a:buFont typeface="Arial" panose="020B0604020202020204" pitchFamily="34" charset="0"/>
              <a:buChar char="•"/>
            </a:pPr>
            <a:r>
              <a:rPr lang="en-US" sz="2800" dirty="0"/>
              <a:t>Doesn’t require a subscription</a:t>
            </a:r>
          </a:p>
          <a:p>
            <a:pPr marL="457200" indent="-457200">
              <a:buFont typeface="Arial" panose="020B0604020202020204" pitchFamily="34" charset="0"/>
              <a:buChar char="•"/>
            </a:pPr>
            <a:r>
              <a:rPr lang="en-US" sz="2800" dirty="0"/>
              <a:t>Starts with stand-alone cloud-managed account</a:t>
            </a:r>
          </a:p>
          <a:p>
            <a:pPr marL="457200" indent="-457200">
              <a:buFont typeface="Arial" panose="020B0604020202020204" pitchFamily="34" charset="0"/>
              <a:buChar char="•"/>
            </a:pPr>
            <a:r>
              <a:rPr lang="en-US" sz="2800" dirty="0"/>
              <a:t>After this form, the tenant is created and you’re prompted to log in</a:t>
            </a:r>
          </a:p>
          <a:p>
            <a:pPr marL="457200" indent="-457200">
              <a:buFont typeface="Arial" panose="020B0604020202020204" pitchFamily="34" charset="0"/>
              <a:buChar char="•"/>
            </a:pPr>
            <a:r>
              <a:rPr lang="en-US" sz="2800" dirty="0"/>
              <a:t>Next screen shows an Azure trial sub offer…but you’re already logged in by then</a:t>
            </a:r>
          </a:p>
          <a:p>
            <a:pPr marL="457200" indent="-457200">
              <a:buFont typeface="Arial" panose="020B0604020202020204" pitchFamily="34" charset="0"/>
              <a:buChar char="•"/>
            </a:pPr>
            <a:endParaRPr lang="en-US" sz="2800" dirty="0"/>
          </a:p>
        </p:txBody>
      </p:sp>
    </p:spTree>
    <p:extLst>
      <p:ext uri="{BB962C8B-B14F-4D97-AF65-F5344CB8AC3E}">
        <p14:creationId xmlns:p14="http://schemas.microsoft.com/office/powerpoint/2010/main" val="3070876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728DB-B438-48D4-B174-B10CCE5FBA42}"/>
              </a:ext>
            </a:extLst>
          </p:cNvPr>
          <p:cNvSpPr>
            <a:spLocks noGrp="1"/>
          </p:cNvSpPr>
          <p:nvPr>
            <p:ph type="title"/>
          </p:nvPr>
        </p:nvSpPr>
        <p:spPr/>
        <p:txBody>
          <a:bodyPr/>
          <a:lstStyle/>
          <a:p>
            <a:r>
              <a:rPr lang="en-US" dirty="0"/>
              <a:t>Discussion</a:t>
            </a:r>
          </a:p>
        </p:txBody>
      </p:sp>
      <p:sp>
        <p:nvSpPr>
          <p:cNvPr id="3" name="Text Placeholder 2">
            <a:extLst>
              <a:ext uri="{FF2B5EF4-FFF2-40B4-BE49-F238E27FC236}">
                <a16:creationId xmlns:a16="http://schemas.microsoft.com/office/drawing/2014/main" id="{A12B9F3D-4482-46E4-A7A0-A96AD30B753E}"/>
              </a:ext>
            </a:extLst>
          </p:cNvPr>
          <p:cNvSpPr>
            <a:spLocks noGrp="1"/>
          </p:cNvSpPr>
          <p:nvPr>
            <p:ph type="body" sz="quarter" idx="10"/>
          </p:nvPr>
        </p:nvSpPr>
        <p:spPr>
          <a:xfrm>
            <a:off x="274638" y="1212850"/>
            <a:ext cx="11888787" cy="1138132"/>
          </a:xfrm>
        </p:spPr>
        <p:txBody>
          <a:bodyPr/>
          <a:lstStyle/>
          <a:p>
            <a:pPr marL="571500" indent="-571500">
              <a:buFont typeface="Arial" panose="020B0604020202020204" pitchFamily="34" charset="0"/>
              <a:buChar char="•"/>
            </a:pPr>
            <a:r>
              <a:rPr lang="en-US" dirty="0"/>
              <a:t>Where’s the code that notices if I’m logged in?</a:t>
            </a:r>
          </a:p>
          <a:p>
            <a:pPr marL="800100" lvl="1" indent="-571500">
              <a:buFont typeface="Arial" panose="020B0604020202020204" pitchFamily="34" charset="0"/>
              <a:buChar char="•"/>
            </a:pPr>
            <a:r>
              <a:rPr lang="en-US" dirty="0"/>
              <a:t>It’s the _</a:t>
            </a:r>
            <a:r>
              <a:rPr lang="en-US" dirty="0" err="1"/>
              <a:t>LoginPartial</a:t>
            </a:r>
            <a:r>
              <a:rPr lang="en-US" dirty="0"/>
              <a:t> file we pointed to in our extra line of code.</a:t>
            </a:r>
          </a:p>
        </p:txBody>
      </p:sp>
      <p:pic>
        <p:nvPicPr>
          <p:cNvPr id="34818" name="Picture 2" descr="C:\Users\brhacke\AppData\Local\Temp\SNAGHTML81136c93.PNG">
            <a:extLst>
              <a:ext uri="{FF2B5EF4-FFF2-40B4-BE49-F238E27FC236}">
                <a16:creationId xmlns:a16="http://schemas.microsoft.com/office/drawing/2014/main" id="{270E2CF5-2B21-4142-A137-47B64FCE3B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555" y="2662506"/>
            <a:ext cx="9214834" cy="3259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2037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22C7C-D1C0-4D9C-BAA0-7CF3E3425197}"/>
              </a:ext>
            </a:extLst>
          </p:cNvPr>
          <p:cNvSpPr>
            <a:spLocks noGrp="1"/>
          </p:cNvSpPr>
          <p:nvPr>
            <p:ph type="title"/>
          </p:nvPr>
        </p:nvSpPr>
        <p:spPr/>
        <p:txBody>
          <a:bodyPr/>
          <a:lstStyle/>
          <a:p>
            <a:r>
              <a:rPr lang="en-US" dirty="0"/>
              <a:t>Break Points</a:t>
            </a:r>
          </a:p>
        </p:txBody>
      </p:sp>
      <p:sp>
        <p:nvSpPr>
          <p:cNvPr id="3" name="Text Placeholder 2">
            <a:extLst>
              <a:ext uri="{FF2B5EF4-FFF2-40B4-BE49-F238E27FC236}">
                <a16:creationId xmlns:a16="http://schemas.microsoft.com/office/drawing/2014/main" id="{52F6B8DD-81C3-4C0E-A0BF-C831FD41261F}"/>
              </a:ext>
            </a:extLst>
          </p:cNvPr>
          <p:cNvSpPr>
            <a:spLocks noGrp="1"/>
          </p:cNvSpPr>
          <p:nvPr>
            <p:ph type="body" sz="quarter" idx="10"/>
          </p:nvPr>
        </p:nvSpPr>
        <p:spPr>
          <a:xfrm>
            <a:off x="274638" y="1212850"/>
            <a:ext cx="11888787" cy="1957459"/>
          </a:xfrm>
        </p:spPr>
        <p:txBody>
          <a:bodyPr/>
          <a:lstStyle/>
          <a:p>
            <a:r>
              <a:rPr lang="en-US" sz="3200" dirty="0"/>
              <a:t>Break points allow us to inspect our code while it’s running. Very useful when troubleshooting, and for figuring out what’s going on in the </a:t>
            </a:r>
            <a:r>
              <a:rPr lang="en-US" sz="3200" dirty="0" err="1"/>
              <a:t>oAuth</a:t>
            </a:r>
            <a:r>
              <a:rPr lang="en-US" sz="3200" dirty="0"/>
              <a:t> dance. Let’s watch what happens when we get back from Azure AD. Break </a:t>
            </a:r>
            <a:r>
              <a:rPr lang="en-US" sz="3200" b="1" dirty="0">
                <a:effectLst>
                  <a:outerShdw blurRad="38100" dist="38100" dir="2700000" algn="tl">
                    <a:srgbClr val="000000">
                      <a:alpha val="43137"/>
                    </a:srgbClr>
                  </a:outerShdw>
                </a:effectLst>
              </a:rPr>
              <a:t>line 51 </a:t>
            </a:r>
            <a:r>
              <a:rPr lang="en-US" sz="3200" dirty="0"/>
              <a:t>in </a:t>
            </a:r>
            <a:r>
              <a:rPr lang="en-US" sz="3200" b="1" dirty="0">
                <a:effectLst>
                  <a:outerShdw blurRad="38100" dist="38100" dir="2700000" algn="tl">
                    <a:srgbClr val="000000">
                      <a:alpha val="43137"/>
                    </a:srgbClr>
                  </a:outerShdw>
                </a:effectLst>
              </a:rPr>
              <a:t>\</a:t>
            </a:r>
            <a:r>
              <a:rPr lang="en-US" sz="3200" b="1" dirty="0" err="1">
                <a:effectLst>
                  <a:outerShdw blurRad="38100" dist="38100" dir="2700000" algn="tl">
                    <a:srgbClr val="000000">
                      <a:alpha val="43137"/>
                    </a:srgbClr>
                  </a:outerShdw>
                </a:effectLst>
              </a:rPr>
              <a:t>App_Start</a:t>
            </a:r>
            <a:r>
              <a:rPr lang="en-US" sz="3200" b="1" dirty="0">
                <a:effectLst>
                  <a:outerShdw blurRad="38100" dist="38100" dir="2700000" algn="tl">
                    <a:srgbClr val="000000">
                      <a:alpha val="43137"/>
                    </a:srgbClr>
                  </a:outerShdw>
                </a:effectLst>
              </a:rPr>
              <a:t>\</a:t>
            </a:r>
            <a:r>
              <a:rPr lang="en-US" sz="3200" b="1" dirty="0" err="1">
                <a:effectLst>
                  <a:outerShdw blurRad="38100" dist="38100" dir="2700000" algn="tl">
                    <a:srgbClr val="000000">
                      <a:alpha val="43137"/>
                    </a:srgbClr>
                  </a:outerShdw>
                </a:effectLst>
              </a:rPr>
              <a:t>Startup.Auth.cs</a:t>
            </a:r>
            <a:r>
              <a:rPr lang="en-US" sz="3200" dirty="0"/>
              <a:t>:</a:t>
            </a:r>
          </a:p>
        </p:txBody>
      </p:sp>
      <p:pic>
        <p:nvPicPr>
          <p:cNvPr id="35842" name="Picture 2" descr="C:\Users\brhacke\AppData\Local\Temp\SNAGHTML81165505.PNG">
            <a:extLst>
              <a:ext uri="{FF2B5EF4-FFF2-40B4-BE49-F238E27FC236}">
                <a16:creationId xmlns:a16="http://schemas.microsoft.com/office/drawing/2014/main" id="{C3B6A8CF-0EC9-4B5E-BBED-949B0B1509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7662" y="3170309"/>
            <a:ext cx="8545132" cy="3590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5378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74AB7-5309-4003-ACAB-4113F779C42C}"/>
              </a:ext>
            </a:extLst>
          </p:cNvPr>
          <p:cNvSpPr>
            <a:spLocks noGrp="1"/>
          </p:cNvSpPr>
          <p:nvPr>
            <p:ph type="title"/>
          </p:nvPr>
        </p:nvSpPr>
        <p:spPr/>
        <p:txBody>
          <a:bodyPr/>
          <a:lstStyle/>
          <a:p>
            <a:r>
              <a:rPr lang="en-US" dirty="0"/>
              <a:t>Break Points</a:t>
            </a:r>
          </a:p>
        </p:txBody>
      </p:sp>
      <p:sp>
        <p:nvSpPr>
          <p:cNvPr id="3" name="Text Placeholder 2">
            <a:extLst>
              <a:ext uri="{FF2B5EF4-FFF2-40B4-BE49-F238E27FC236}">
                <a16:creationId xmlns:a16="http://schemas.microsoft.com/office/drawing/2014/main" id="{B0075097-E9A3-494B-9799-5CEE85383A86}"/>
              </a:ext>
            </a:extLst>
          </p:cNvPr>
          <p:cNvSpPr>
            <a:spLocks noGrp="1"/>
          </p:cNvSpPr>
          <p:nvPr>
            <p:ph type="body" sz="quarter" idx="10"/>
          </p:nvPr>
        </p:nvSpPr>
        <p:spPr>
          <a:xfrm>
            <a:off x="274638" y="1212850"/>
            <a:ext cx="11888787" cy="1957459"/>
          </a:xfrm>
        </p:spPr>
        <p:txBody>
          <a:bodyPr/>
          <a:lstStyle/>
          <a:p>
            <a:r>
              <a:rPr lang="en-US" sz="3200" dirty="0"/>
              <a:t>Let’s also see what happens when we click to inspect our user profile. The app will make an API call to retrieve the info, then return it to the browser. Break </a:t>
            </a:r>
            <a:r>
              <a:rPr lang="en-US" sz="3200" b="1" dirty="0">
                <a:effectLst>
                  <a:outerShdw blurRad="38100" dist="38100" dir="2700000" algn="tl">
                    <a:srgbClr val="000000">
                      <a:alpha val="43137"/>
                    </a:srgbClr>
                  </a:outerShdw>
                </a:effectLst>
              </a:rPr>
              <a:t>line 46 </a:t>
            </a:r>
            <a:r>
              <a:rPr lang="en-US" sz="3200" dirty="0"/>
              <a:t>AND </a:t>
            </a:r>
            <a:r>
              <a:rPr lang="en-US" sz="3200" b="1" dirty="0">
                <a:effectLst>
                  <a:outerShdw blurRad="38100" dist="38100" dir="2700000" algn="tl">
                    <a:srgbClr val="000000">
                      <a:alpha val="43137"/>
                    </a:srgbClr>
                  </a:outerShdw>
                </a:effectLst>
              </a:rPr>
              <a:t>line 78 </a:t>
            </a:r>
            <a:r>
              <a:rPr lang="en-US" sz="3200" dirty="0"/>
              <a:t>in </a:t>
            </a:r>
            <a:r>
              <a:rPr lang="en-US" sz="3200" b="1" dirty="0">
                <a:effectLst>
                  <a:outerShdw blurRad="38100" dist="38100" dir="2700000" algn="tl">
                    <a:srgbClr val="000000">
                      <a:alpha val="43137"/>
                    </a:srgbClr>
                  </a:outerShdw>
                </a:effectLst>
              </a:rPr>
              <a:t>\Controllers\</a:t>
            </a:r>
            <a:r>
              <a:rPr lang="en-US" sz="3200" b="1" dirty="0" err="1">
                <a:effectLst>
                  <a:outerShdw blurRad="38100" dist="38100" dir="2700000" algn="tl">
                    <a:srgbClr val="000000">
                      <a:alpha val="43137"/>
                    </a:srgbClr>
                  </a:outerShdw>
                </a:effectLst>
              </a:rPr>
              <a:t>UserProfileController.cs</a:t>
            </a:r>
            <a:endParaRPr lang="en-US" sz="3200" b="1" dirty="0">
              <a:effectLst>
                <a:outerShdw blurRad="38100" dist="38100" dir="2700000" algn="tl">
                  <a:srgbClr val="000000">
                    <a:alpha val="43137"/>
                  </a:srgbClr>
                </a:outerShdw>
              </a:effectLst>
            </a:endParaRPr>
          </a:p>
        </p:txBody>
      </p:sp>
      <p:pic>
        <p:nvPicPr>
          <p:cNvPr id="36868" name="Picture 4" descr="C:\Users\brhacke\AppData\Local\Temp\SNAGHTML811a1970.PNG">
            <a:extLst>
              <a:ext uri="{FF2B5EF4-FFF2-40B4-BE49-F238E27FC236}">
                <a16:creationId xmlns:a16="http://schemas.microsoft.com/office/drawing/2014/main" id="{43724DCD-8044-4D3D-81EC-026CD4F17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197985"/>
            <a:ext cx="5455678" cy="3023700"/>
          </a:xfrm>
          <a:prstGeom prst="rect">
            <a:avLst/>
          </a:prstGeom>
          <a:noFill/>
          <a:extLst>
            <a:ext uri="{909E8E84-426E-40DD-AFC4-6F175D3DCCD1}">
              <a14:hiddenFill xmlns:a14="http://schemas.microsoft.com/office/drawing/2010/main">
                <a:solidFill>
                  <a:srgbClr val="FFFFFF"/>
                </a:solidFill>
              </a14:hiddenFill>
            </a:ext>
          </a:extLst>
        </p:spPr>
      </p:pic>
      <p:pic>
        <p:nvPicPr>
          <p:cNvPr id="36872" name="Picture 8" descr="C:\Users\brhacke\AppData\Local\Temp\SNAGHTML81295d66.PNG">
            <a:extLst>
              <a:ext uri="{FF2B5EF4-FFF2-40B4-BE49-F238E27FC236}">
                <a16:creationId xmlns:a16="http://schemas.microsoft.com/office/drawing/2014/main" id="{CCAE7117-D0E5-4706-90C6-3416B04A88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52" y="3170309"/>
            <a:ext cx="5634691" cy="3444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2172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592DE-9D45-4C8C-A585-A76FA1DC262E}"/>
              </a:ext>
            </a:extLst>
          </p:cNvPr>
          <p:cNvSpPr>
            <a:spLocks noGrp="1"/>
          </p:cNvSpPr>
          <p:nvPr>
            <p:ph type="title"/>
          </p:nvPr>
        </p:nvSpPr>
        <p:spPr/>
        <p:txBody>
          <a:bodyPr/>
          <a:lstStyle/>
          <a:p>
            <a:r>
              <a:rPr lang="en-US" dirty="0"/>
              <a:t>Inspect Login</a:t>
            </a:r>
          </a:p>
        </p:txBody>
      </p:sp>
      <p:sp>
        <p:nvSpPr>
          <p:cNvPr id="3" name="Text Placeholder 2">
            <a:extLst>
              <a:ext uri="{FF2B5EF4-FFF2-40B4-BE49-F238E27FC236}">
                <a16:creationId xmlns:a16="http://schemas.microsoft.com/office/drawing/2014/main" id="{BE625230-7210-455D-952B-6FC3FC2DBDA5}"/>
              </a:ext>
            </a:extLst>
          </p:cNvPr>
          <p:cNvSpPr>
            <a:spLocks noGrp="1"/>
          </p:cNvSpPr>
          <p:nvPr>
            <p:ph type="body" sz="quarter" idx="10"/>
          </p:nvPr>
        </p:nvSpPr>
        <p:spPr>
          <a:xfrm>
            <a:off x="274638" y="1212850"/>
            <a:ext cx="11888787" cy="3226011"/>
          </a:xfrm>
        </p:spPr>
        <p:txBody>
          <a:bodyPr/>
          <a:lstStyle/>
          <a:p>
            <a:pPr marL="571500" indent="-571500">
              <a:buFont typeface="Arial" panose="020B0604020202020204" pitchFamily="34" charset="0"/>
              <a:buChar char="•"/>
            </a:pPr>
            <a:r>
              <a:rPr lang="en-US" dirty="0"/>
              <a:t>Click “Sign out” in the top right corner. When you get back, click “Sign in” again. We’ll break inside </a:t>
            </a:r>
            <a:r>
              <a:rPr lang="en-US" dirty="0" err="1"/>
              <a:t>Startup.Auth.cs</a:t>
            </a:r>
            <a:endParaRPr lang="en-US" dirty="0"/>
          </a:p>
          <a:p>
            <a:pPr marL="571500" indent="-571500">
              <a:buFont typeface="Arial" panose="020B0604020202020204" pitchFamily="34" charset="0"/>
              <a:buChar char="•"/>
            </a:pPr>
            <a:r>
              <a:rPr lang="en-US" dirty="0"/>
              <a:t>Select the “Locals” tab in the bottom pane. Expand “context”, then “Authentication Ticket”, then “Identity”, then “Claims”, then “Results View”. You might drag the bottom pane up so you can see more.</a:t>
            </a:r>
          </a:p>
        </p:txBody>
      </p:sp>
    </p:spTree>
    <p:extLst>
      <p:ext uri="{BB962C8B-B14F-4D97-AF65-F5344CB8AC3E}">
        <p14:creationId xmlns:p14="http://schemas.microsoft.com/office/powerpoint/2010/main" val="34472258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4DE85-AF66-4999-8818-386CFC9481F0}"/>
              </a:ext>
            </a:extLst>
          </p:cNvPr>
          <p:cNvSpPr>
            <a:spLocks noGrp="1"/>
          </p:cNvSpPr>
          <p:nvPr>
            <p:ph type="title"/>
          </p:nvPr>
        </p:nvSpPr>
        <p:spPr/>
        <p:txBody>
          <a:bodyPr/>
          <a:lstStyle/>
          <a:p>
            <a:r>
              <a:rPr lang="en-US" dirty="0"/>
              <a:t>Inspect </a:t>
            </a:r>
            <a:r>
              <a:rPr lang="en-US" sz="2800" dirty="0"/>
              <a:t>(then click “Continue”)</a:t>
            </a:r>
            <a:endParaRPr lang="en-US" dirty="0"/>
          </a:p>
        </p:txBody>
      </p:sp>
      <p:pic>
        <p:nvPicPr>
          <p:cNvPr id="37890" name="Picture 2" descr="C:\Users\brhacke\AppData\Local\Temp\SNAGHTML81223483.PNG">
            <a:extLst>
              <a:ext uri="{FF2B5EF4-FFF2-40B4-BE49-F238E27FC236}">
                <a16:creationId xmlns:a16="http://schemas.microsoft.com/office/drawing/2014/main" id="{25098EE6-86D7-48AA-A59C-7D469C87AE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9564" y="1212849"/>
            <a:ext cx="8566261" cy="5444498"/>
          </a:xfrm>
          <a:prstGeom prst="rect">
            <a:avLst/>
          </a:prstGeom>
          <a:noFill/>
          <a:extLst>
            <a:ext uri="{909E8E84-426E-40DD-AFC4-6F175D3DCCD1}">
              <a14:hiddenFill xmlns:a14="http://schemas.microsoft.com/office/drawing/2010/main">
                <a:solidFill>
                  <a:srgbClr val="FFFFFF"/>
                </a:solidFill>
              </a14:hiddenFill>
            </a:ext>
          </a:extLst>
        </p:spPr>
      </p:pic>
      <p:pic>
        <p:nvPicPr>
          <p:cNvPr id="37892" name="Picture 4" descr="C:\Users\brhacke\AppData\Local\Temp\SNAGHTML8122d874.PNG">
            <a:extLst>
              <a:ext uri="{FF2B5EF4-FFF2-40B4-BE49-F238E27FC236}">
                <a16:creationId xmlns:a16="http://schemas.microsoft.com/office/drawing/2014/main" id="{705D8A35-ADE7-4A1F-A158-8A4F782597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8361" y="379996"/>
            <a:ext cx="2888288" cy="655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42874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55883-00B8-4C63-BB21-1F17D9C92CE5}"/>
              </a:ext>
            </a:extLst>
          </p:cNvPr>
          <p:cNvSpPr>
            <a:spLocks noGrp="1"/>
          </p:cNvSpPr>
          <p:nvPr>
            <p:ph type="title"/>
          </p:nvPr>
        </p:nvSpPr>
        <p:spPr/>
        <p:txBody>
          <a:bodyPr/>
          <a:lstStyle/>
          <a:p>
            <a:r>
              <a:rPr lang="en-US" dirty="0"/>
              <a:t>Inspect Delegated API Call</a:t>
            </a:r>
          </a:p>
        </p:txBody>
      </p:sp>
      <p:sp>
        <p:nvSpPr>
          <p:cNvPr id="3" name="Text Placeholder 2">
            <a:extLst>
              <a:ext uri="{FF2B5EF4-FFF2-40B4-BE49-F238E27FC236}">
                <a16:creationId xmlns:a16="http://schemas.microsoft.com/office/drawing/2014/main" id="{88D4D2F8-8F56-4768-9AF1-9DADC0B76DAB}"/>
              </a:ext>
            </a:extLst>
          </p:cNvPr>
          <p:cNvSpPr>
            <a:spLocks noGrp="1"/>
          </p:cNvSpPr>
          <p:nvPr>
            <p:ph type="body" sz="quarter" idx="10"/>
          </p:nvPr>
        </p:nvSpPr>
        <p:spPr>
          <a:xfrm>
            <a:off x="274638" y="1212850"/>
            <a:ext cx="11888787" cy="4407360"/>
          </a:xfrm>
        </p:spPr>
        <p:txBody>
          <a:bodyPr/>
          <a:lstStyle/>
          <a:p>
            <a:pPr marL="571500" indent="-571500">
              <a:buFont typeface="Arial" panose="020B0604020202020204" pitchFamily="34" charset="0"/>
              <a:buChar char="•"/>
            </a:pPr>
            <a:r>
              <a:rPr lang="en-US" sz="2800" dirty="0"/>
              <a:t>If you mouse over your login name in the top right, you’ll see it’s a link to “/</a:t>
            </a:r>
            <a:r>
              <a:rPr lang="en-US" sz="2800" dirty="0" err="1"/>
              <a:t>UserProfile</a:t>
            </a:r>
            <a:r>
              <a:rPr lang="en-US" sz="2800" dirty="0"/>
              <a:t>”. </a:t>
            </a:r>
          </a:p>
          <a:p>
            <a:pPr marL="571500" indent="-571500">
              <a:buFont typeface="Arial" panose="020B0604020202020204" pitchFamily="34" charset="0"/>
              <a:buChar char="•"/>
            </a:pPr>
            <a:r>
              <a:rPr lang="en-US" sz="2800" dirty="0"/>
              <a:t>This controller will take the cached access token we just saved, and use it to make a request back to the tenant for additional information.</a:t>
            </a:r>
          </a:p>
          <a:p>
            <a:pPr marL="571500" indent="-571500">
              <a:buFont typeface="Arial" panose="020B0604020202020204" pitchFamily="34" charset="0"/>
              <a:buChar char="•"/>
            </a:pPr>
            <a:r>
              <a:rPr lang="en-US" sz="2800" dirty="0"/>
              <a:t>When we click, we’ll break and inspect the access token that was just retrieved from the database (mouse over “.</a:t>
            </a:r>
            <a:r>
              <a:rPr lang="en-US" sz="2800" dirty="0" err="1"/>
              <a:t>AccessToken</a:t>
            </a:r>
            <a:r>
              <a:rPr lang="en-US" sz="2800" dirty="0"/>
              <a:t>” on line 78). </a:t>
            </a:r>
          </a:p>
          <a:p>
            <a:pPr marL="571500" indent="-571500">
              <a:buFont typeface="Arial" panose="020B0604020202020204" pitchFamily="34" charset="0"/>
              <a:buChar char="•"/>
            </a:pPr>
            <a:r>
              <a:rPr lang="en-US" sz="2800" dirty="0"/>
              <a:t>Hit F5 to continue to the next break, where the API call has just returned with the information.</a:t>
            </a:r>
          </a:p>
          <a:p>
            <a:pPr marL="571500" indent="-571500">
              <a:buFont typeface="Arial" panose="020B0604020202020204" pitchFamily="34" charset="0"/>
              <a:buChar char="•"/>
            </a:pPr>
            <a:r>
              <a:rPr lang="en-US" sz="2800" dirty="0"/>
              <a:t>In the “Locals” pane again, expand “user”. We have a ton of information from our user record in the tenant.</a:t>
            </a:r>
          </a:p>
        </p:txBody>
      </p:sp>
    </p:spTree>
    <p:extLst>
      <p:ext uri="{BB962C8B-B14F-4D97-AF65-F5344CB8AC3E}">
        <p14:creationId xmlns:p14="http://schemas.microsoft.com/office/powerpoint/2010/main" val="8875662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23454-CCEB-4CA5-8C95-0FEB8B5B9485}"/>
              </a:ext>
            </a:extLst>
          </p:cNvPr>
          <p:cNvSpPr>
            <a:spLocks noGrp="1"/>
          </p:cNvSpPr>
          <p:nvPr>
            <p:ph type="title"/>
          </p:nvPr>
        </p:nvSpPr>
        <p:spPr/>
        <p:txBody>
          <a:bodyPr/>
          <a:lstStyle/>
          <a:p>
            <a:r>
              <a:rPr lang="en-US" dirty="0"/>
              <a:t>Inspect </a:t>
            </a:r>
            <a:r>
              <a:rPr lang="en-US" sz="2800" dirty="0"/>
              <a:t>(then click “Continue”)</a:t>
            </a:r>
            <a:endParaRPr lang="en-US" dirty="0"/>
          </a:p>
        </p:txBody>
      </p:sp>
      <p:pic>
        <p:nvPicPr>
          <p:cNvPr id="38914" name="Picture 2" descr="C:\Users\brhacke\AppData\Local\Temp\SNAGHTML812caf02.PNG">
            <a:extLst>
              <a:ext uri="{FF2B5EF4-FFF2-40B4-BE49-F238E27FC236}">
                <a16:creationId xmlns:a16="http://schemas.microsoft.com/office/drawing/2014/main" id="{7DBC76BB-2B48-427F-9441-9360FAF3D7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9582" y="1212849"/>
            <a:ext cx="7863133" cy="548945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brhacke\AppData\Local\Temp\SNAGHTML8122d874.PNG">
            <a:extLst>
              <a:ext uri="{FF2B5EF4-FFF2-40B4-BE49-F238E27FC236}">
                <a16:creationId xmlns:a16="http://schemas.microsoft.com/office/drawing/2014/main" id="{1E2BD0A6-1AC0-4541-8C3D-4EEA6C2DC4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8361" y="379996"/>
            <a:ext cx="2888288" cy="655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79237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4256C-9377-475D-A361-BD21B3BF19CB}"/>
              </a:ext>
            </a:extLst>
          </p:cNvPr>
          <p:cNvSpPr>
            <a:spLocks noGrp="1"/>
          </p:cNvSpPr>
          <p:nvPr>
            <p:ph type="title"/>
          </p:nvPr>
        </p:nvSpPr>
        <p:spPr/>
        <p:txBody>
          <a:bodyPr/>
          <a:lstStyle/>
          <a:p>
            <a:r>
              <a:rPr lang="en-US" dirty="0"/>
              <a:t>Things To Explore</a:t>
            </a:r>
          </a:p>
        </p:txBody>
      </p:sp>
      <p:sp>
        <p:nvSpPr>
          <p:cNvPr id="3" name="Text Placeholder 2">
            <a:extLst>
              <a:ext uri="{FF2B5EF4-FFF2-40B4-BE49-F238E27FC236}">
                <a16:creationId xmlns:a16="http://schemas.microsoft.com/office/drawing/2014/main" id="{52C8BD0F-3CCB-447B-9146-DF6A85D42329}"/>
              </a:ext>
            </a:extLst>
          </p:cNvPr>
          <p:cNvSpPr>
            <a:spLocks noGrp="1"/>
          </p:cNvSpPr>
          <p:nvPr>
            <p:ph type="body" sz="quarter" idx="10"/>
          </p:nvPr>
        </p:nvSpPr>
        <p:spPr>
          <a:xfrm>
            <a:off x="274638" y="1212850"/>
            <a:ext cx="11888787" cy="4370427"/>
          </a:xfrm>
        </p:spPr>
        <p:txBody>
          <a:bodyPr/>
          <a:lstStyle/>
          <a:p>
            <a:pPr marL="685800" lvl="1" indent="-457200">
              <a:buFont typeface="Arial" panose="020B0604020202020204" pitchFamily="34" charset="0"/>
              <a:buChar char="•"/>
            </a:pPr>
            <a:r>
              <a:rPr lang="en-US" sz="3200" dirty="0"/>
              <a:t>Inspect the “user” object after the API call again. Identity one or two other attributes (job title, city, etc.) that you’d like to display on your User Profile page. </a:t>
            </a:r>
          </a:p>
          <a:p>
            <a:pPr marL="685800" lvl="1" indent="-457200">
              <a:buFont typeface="Arial" panose="020B0604020202020204" pitchFamily="34" charset="0"/>
              <a:buChar char="•"/>
            </a:pPr>
            <a:r>
              <a:rPr lang="en-US" sz="3200" dirty="0"/>
              <a:t>Update your user object in Azure AD via the Azure portal - set the job title, city, etc.</a:t>
            </a:r>
          </a:p>
          <a:p>
            <a:pPr marL="685800" lvl="1" indent="-457200">
              <a:buFont typeface="Arial" panose="020B0604020202020204" pitchFamily="34" charset="0"/>
              <a:buChar char="•"/>
            </a:pPr>
            <a:r>
              <a:rPr lang="en-US" sz="3200" dirty="0"/>
              <a:t>In \Views\</a:t>
            </a:r>
            <a:r>
              <a:rPr lang="en-US" sz="3200" dirty="0" err="1"/>
              <a:t>UserProfile</a:t>
            </a:r>
            <a:r>
              <a:rPr lang="en-US" sz="3200" dirty="0"/>
              <a:t>\</a:t>
            </a:r>
            <a:r>
              <a:rPr lang="en-US" sz="3200" dirty="0" err="1"/>
              <a:t>Index.cshtml</a:t>
            </a:r>
            <a:r>
              <a:rPr lang="en-US" sz="3200" dirty="0"/>
              <a:t>, see how the code is structured to pull in DisplayName, </a:t>
            </a:r>
            <a:r>
              <a:rPr lang="en-US" sz="3200" dirty="0" err="1"/>
              <a:t>GivenName</a:t>
            </a:r>
            <a:r>
              <a:rPr lang="en-US" sz="3200" dirty="0"/>
              <a:t>, and Surname. Add a couple of extra rows and display the additional attributes you selected and updated above.</a:t>
            </a:r>
          </a:p>
        </p:txBody>
      </p:sp>
    </p:spTree>
    <p:extLst>
      <p:ext uri="{BB962C8B-B14F-4D97-AF65-F5344CB8AC3E}">
        <p14:creationId xmlns:p14="http://schemas.microsoft.com/office/powerpoint/2010/main" val="7326003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2D256-B813-46E1-9472-67BA7803085E}"/>
              </a:ext>
            </a:extLst>
          </p:cNvPr>
          <p:cNvSpPr>
            <a:spLocks noGrp="1"/>
          </p:cNvSpPr>
          <p:nvPr>
            <p:ph type="title"/>
          </p:nvPr>
        </p:nvSpPr>
        <p:spPr/>
        <p:txBody>
          <a:bodyPr/>
          <a:lstStyle/>
          <a:p>
            <a:r>
              <a:rPr lang="en-US" dirty="0"/>
              <a:t>Prerequisites</a:t>
            </a:r>
          </a:p>
        </p:txBody>
      </p:sp>
      <p:sp>
        <p:nvSpPr>
          <p:cNvPr id="3" name="Text Placeholder 2">
            <a:extLst>
              <a:ext uri="{FF2B5EF4-FFF2-40B4-BE49-F238E27FC236}">
                <a16:creationId xmlns:a16="http://schemas.microsoft.com/office/drawing/2014/main" id="{50392460-2C86-472B-A34A-3AC14BBBB07F}"/>
              </a:ext>
            </a:extLst>
          </p:cNvPr>
          <p:cNvSpPr>
            <a:spLocks noGrp="1"/>
          </p:cNvSpPr>
          <p:nvPr>
            <p:ph type="body" sz="quarter" idx="10"/>
          </p:nvPr>
        </p:nvSpPr>
        <p:spPr>
          <a:xfrm>
            <a:off x="274638" y="1212850"/>
            <a:ext cx="11888787" cy="4571829"/>
          </a:xfrm>
        </p:spPr>
        <p:txBody>
          <a:bodyPr/>
          <a:lstStyle/>
          <a:p>
            <a:pPr marL="571500" indent="-571500">
              <a:buFont typeface="Wingdings" panose="05000000000000000000" pitchFamily="2" charset="2"/>
              <a:buChar char="Ø"/>
            </a:pPr>
            <a:r>
              <a:rPr lang="en-US" dirty="0"/>
              <a:t>An IDE</a:t>
            </a:r>
          </a:p>
          <a:p>
            <a:pPr marL="800100" lvl="1" indent="-571500">
              <a:buFont typeface="Wingdings" panose="05000000000000000000" pitchFamily="2" charset="2"/>
              <a:buChar char="ü"/>
            </a:pPr>
            <a:r>
              <a:rPr lang="en-US" dirty="0"/>
              <a:t>Visual Studio 2017/2019</a:t>
            </a:r>
          </a:p>
          <a:p>
            <a:pPr marL="800100" lvl="1" indent="-571500">
              <a:buFont typeface="Wingdings" panose="05000000000000000000" pitchFamily="2" charset="2"/>
              <a:buChar char="ü"/>
            </a:pPr>
            <a:r>
              <a:rPr lang="en-US" dirty="0"/>
              <a:t>VS Code</a:t>
            </a:r>
          </a:p>
          <a:p>
            <a:pPr marL="800100" lvl="1" indent="-571500">
              <a:buFont typeface="Wingdings" panose="05000000000000000000" pitchFamily="2" charset="2"/>
              <a:buChar char="ü"/>
            </a:pPr>
            <a:r>
              <a:rPr lang="en-US" dirty="0"/>
              <a:t>Notepad?</a:t>
            </a:r>
          </a:p>
          <a:p>
            <a:pPr marL="800100" lvl="1" indent="-571500">
              <a:buFont typeface="Wingdings" panose="05000000000000000000" pitchFamily="2" charset="2"/>
              <a:buChar char="ü"/>
            </a:pPr>
            <a:r>
              <a:rPr lang="en-US" i="1" dirty="0"/>
              <a:t>These activities can be performed in any development environment, using any language or platform</a:t>
            </a:r>
          </a:p>
          <a:p>
            <a:pPr marL="571500" indent="-571500">
              <a:buFont typeface="Wingdings" panose="05000000000000000000" pitchFamily="2" charset="2"/>
              <a:buChar char="Ø"/>
            </a:pPr>
            <a:r>
              <a:rPr lang="en-US" dirty="0"/>
              <a:t>Someplace to host your app</a:t>
            </a:r>
          </a:p>
          <a:p>
            <a:pPr marL="800100" lvl="1" indent="-571500">
              <a:buFont typeface="Wingdings" panose="05000000000000000000" pitchFamily="2" charset="2"/>
              <a:buChar char="ü"/>
            </a:pPr>
            <a:r>
              <a:rPr lang="en-US" dirty="0"/>
              <a:t>Azure, Azure Stack, the IDE debugger…</a:t>
            </a:r>
          </a:p>
          <a:p>
            <a:pPr marL="571500" indent="-571500">
              <a:buFont typeface="Wingdings" panose="05000000000000000000" pitchFamily="2" charset="2"/>
              <a:buChar char="Ø"/>
            </a:pPr>
            <a:r>
              <a:rPr lang="en-US" dirty="0"/>
              <a:t>No fear</a:t>
            </a:r>
          </a:p>
        </p:txBody>
      </p:sp>
    </p:spTree>
    <p:extLst>
      <p:ext uri="{BB962C8B-B14F-4D97-AF65-F5344CB8AC3E}">
        <p14:creationId xmlns:p14="http://schemas.microsoft.com/office/powerpoint/2010/main" val="7318986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8BB9E-93E3-4DDC-847C-649A396049CB}"/>
              </a:ext>
            </a:extLst>
          </p:cNvPr>
          <p:cNvSpPr>
            <a:spLocks noGrp="1"/>
          </p:cNvSpPr>
          <p:nvPr>
            <p:ph type="title"/>
          </p:nvPr>
        </p:nvSpPr>
        <p:spPr/>
        <p:txBody>
          <a:bodyPr/>
          <a:lstStyle/>
          <a:p>
            <a:r>
              <a:rPr lang="en-US" dirty="0"/>
              <a:t>Choose your environment</a:t>
            </a:r>
          </a:p>
        </p:txBody>
      </p:sp>
      <p:sp>
        <p:nvSpPr>
          <p:cNvPr id="3" name="Text Placeholder 2">
            <a:extLst>
              <a:ext uri="{FF2B5EF4-FFF2-40B4-BE49-F238E27FC236}">
                <a16:creationId xmlns:a16="http://schemas.microsoft.com/office/drawing/2014/main" id="{B0DB7F55-8F75-4EB4-B7C7-3B2C15441403}"/>
              </a:ext>
            </a:extLst>
          </p:cNvPr>
          <p:cNvSpPr>
            <a:spLocks noGrp="1"/>
          </p:cNvSpPr>
          <p:nvPr>
            <p:ph type="body" sz="quarter" idx="10"/>
          </p:nvPr>
        </p:nvSpPr>
        <p:spPr>
          <a:xfrm>
            <a:off x="274638" y="1212850"/>
            <a:ext cx="11888787" cy="4656339"/>
          </a:xfrm>
        </p:spPr>
        <p:txBody>
          <a:bodyPr/>
          <a:lstStyle/>
          <a:p>
            <a:pPr marL="571500" indent="-571500">
              <a:buFont typeface="Wingdings" panose="05000000000000000000" pitchFamily="2" charset="2"/>
              <a:buChar char="Ø"/>
            </a:pPr>
            <a:r>
              <a:rPr lang="en-US" dirty="0">
                <a:hlinkClick r:id="rId2"/>
              </a:rPr>
              <a:t>https://github.com/Microsoft/identity-dev-lab</a:t>
            </a:r>
            <a:endParaRPr lang="en-US" dirty="0"/>
          </a:p>
          <a:p>
            <a:pPr marL="800100" lvl="1" indent="-571500">
              <a:buFont typeface="Wingdings" panose="05000000000000000000" pitchFamily="2" charset="2"/>
              <a:buChar char="Ø"/>
            </a:pPr>
            <a:r>
              <a:rPr lang="en-US" dirty="0" err="1"/>
              <a:t>ASP.Net</a:t>
            </a:r>
            <a:endParaRPr lang="en-US" dirty="0"/>
          </a:p>
          <a:p>
            <a:pPr marL="800100" lvl="1" indent="-571500">
              <a:buFont typeface="Wingdings" panose="05000000000000000000" pitchFamily="2" charset="2"/>
              <a:buChar char="Ø"/>
            </a:pPr>
            <a:r>
              <a:rPr lang="en-US" dirty="0" err="1"/>
              <a:t>ASP.Net</a:t>
            </a:r>
            <a:r>
              <a:rPr lang="en-US" dirty="0"/>
              <a:t> Core</a:t>
            </a:r>
          </a:p>
          <a:p>
            <a:pPr marL="800100" lvl="1" indent="-571500">
              <a:buFont typeface="Wingdings" panose="05000000000000000000" pitchFamily="2" charset="2"/>
              <a:buChar char="Ø"/>
            </a:pPr>
            <a:r>
              <a:rPr lang="en-US" dirty="0"/>
              <a:t>Java</a:t>
            </a:r>
          </a:p>
          <a:p>
            <a:pPr marL="800100" lvl="1" indent="-571500">
              <a:buFont typeface="Wingdings" panose="05000000000000000000" pitchFamily="2" charset="2"/>
              <a:buChar char="Ø"/>
            </a:pPr>
            <a:r>
              <a:rPr lang="en-US" dirty="0"/>
              <a:t>Angular</a:t>
            </a:r>
          </a:p>
          <a:p>
            <a:pPr marL="571500" indent="-571500">
              <a:buFont typeface="Wingdings" panose="05000000000000000000" pitchFamily="2" charset="2"/>
              <a:buChar char="Ø"/>
            </a:pPr>
            <a:r>
              <a:rPr lang="en-US" dirty="0"/>
              <a:t>Other samples available:</a:t>
            </a:r>
          </a:p>
          <a:p>
            <a:pPr marL="800100" lvl="1" indent="-571500">
              <a:buFont typeface="Wingdings" panose="05000000000000000000" pitchFamily="2" charset="2"/>
              <a:buChar char="Ø"/>
            </a:pPr>
            <a:r>
              <a:rPr lang="en-US" dirty="0">
                <a:hlinkClick r:id="rId3"/>
              </a:rPr>
              <a:t>https://docs.microsoft.com/en-us/azure/active-directory/develop/index</a:t>
            </a:r>
            <a:endParaRPr lang="en-US" dirty="0"/>
          </a:p>
          <a:p>
            <a:pPr marL="800100" lvl="1" indent="-571500">
              <a:buFont typeface="Wingdings" panose="05000000000000000000" pitchFamily="2" charset="2"/>
              <a:buChar char="Ø"/>
            </a:pPr>
            <a:r>
              <a:rPr lang="en-US" dirty="0"/>
              <a:t>Android, iOS, UWP, NodeJS, Python, AngularJS</a:t>
            </a:r>
          </a:p>
          <a:p>
            <a:pPr marL="571500" indent="-571500">
              <a:buFont typeface="Wingdings" panose="05000000000000000000" pitchFamily="2" charset="2"/>
              <a:buChar char="Ø"/>
            </a:pPr>
            <a:endParaRPr lang="en-US" dirty="0"/>
          </a:p>
        </p:txBody>
      </p:sp>
    </p:spTree>
    <p:extLst>
      <p:ext uri="{BB962C8B-B14F-4D97-AF65-F5344CB8AC3E}">
        <p14:creationId xmlns:p14="http://schemas.microsoft.com/office/powerpoint/2010/main" val="39759680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29B8A-2F85-4274-8170-0529A473B48F}"/>
              </a:ext>
            </a:extLst>
          </p:cNvPr>
          <p:cNvSpPr>
            <a:spLocks noGrp="1"/>
          </p:cNvSpPr>
          <p:nvPr>
            <p:ph type="title"/>
          </p:nvPr>
        </p:nvSpPr>
        <p:spPr/>
        <p:txBody>
          <a:bodyPr/>
          <a:lstStyle/>
          <a:p>
            <a:r>
              <a:rPr lang="en-US" dirty="0"/>
              <a:t>Creating an App Registration</a:t>
            </a:r>
          </a:p>
        </p:txBody>
      </p:sp>
      <p:pic>
        <p:nvPicPr>
          <p:cNvPr id="12290" name="Picture 2" descr="C:\Users\brhacke\AppData\Local\Temp\SNAGHTML80d1ec53.PNG">
            <a:extLst>
              <a:ext uri="{FF2B5EF4-FFF2-40B4-BE49-F238E27FC236}">
                <a16:creationId xmlns:a16="http://schemas.microsoft.com/office/drawing/2014/main" id="{C6A9AFF7-5429-49B0-B83A-1F6E9973A1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1096" y="1212849"/>
            <a:ext cx="9091322" cy="5448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59890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11045-D115-4851-B8F8-2C31B57949A7}"/>
              </a:ext>
            </a:extLst>
          </p:cNvPr>
          <p:cNvSpPr>
            <a:spLocks noGrp="1"/>
          </p:cNvSpPr>
          <p:nvPr>
            <p:ph type="title"/>
          </p:nvPr>
        </p:nvSpPr>
        <p:spPr/>
        <p:txBody>
          <a:bodyPr/>
          <a:lstStyle/>
          <a:p>
            <a:r>
              <a:rPr lang="en-US" dirty="0"/>
              <a:t>References</a:t>
            </a:r>
          </a:p>
        </p:txBody>
      </p:sp>
      <p:sp>
        <p:nvSpPr>
          <p:cNvPr id="3" name="Text Placeholder 2">
            <a:extLst>
              <a:ext uri="{FF2B5EF4-FFF2-40B4-BE49-F238E27FC236}">
                <a16:creationId xmlns:a16="http://schemas.microsoft.com/office/drawing/2014/main" id="{593ADC34-70F1-445A-9E7E-2CAEC48E1A7B}"/>
              </a:ext>
            </a:extLst>
          </p:cNvPr>
          <p:cNvSpPr>
            <a:spLocks noGrp="1"/>
          </p:cNvSpPr>
          <p:nvPr>
            <p:ph type="body" sz="quarter" idx="10"/>
          </p:nvPr>
        </p:nvSpPr>
        <p:spPr>
          <a:xfrm>
            <a:off x="274638" y="1212850"/>
            <a:ext cx="11888787" cy="1611210"/>
          </a:xfrm>
        </p:spPr>
        <p:style>
          <a:lnRef idx="0">
            <a:scrgbClr r="0" g="0" b="0"/>
          </a:lnRef>
          <a:fillRef idx="1001">
            <a:schemeClr val="lt2"/>
          </a:fillRef>
          <a:effectRef idx="0">
            <a:scrgbClr r="0" g="0" b="0"/>
          </a:effectRef>
          <a:fontRef idx="major"/>
        </p:style>
        <p:txBody>
          <a:bodyPr/>
          <a:lstStyle/>
          <a:p>
            <a:pPr marL="571500" indent="-571500">
              <a:buFont typeface="Arial" panose="020B0604020202020204" pitchFamily="34" charset="0"/>
              <a:buChar char="•"/>
            </a:pPr>
            <a:r>
              <a:rPr lang="en-US" sz="2400" dirty="0">
                <a:solidFill>
                  <a:schemeClr val="bg1"/>
                </a:solidFill>
              </a:rPr>
              <a:t>Links:</a:t>
            </a:r>
          </a:p>
          <a:p>
            <a:pPr marL="800100" lvl="1" indent="-571500">
              <a:buFont typeface="Arial" panose="020B0604020202020204" pitchFamily="34" charset="0"/>
              <a:buChar char="•"/>
            </a:pPr>
            <a:r>
              <a:rPr lang="en-US" sz="1616" dirty="0">
                <a:solidFill>
                  <a:schemeClr val="bg1"/>
                </a:solidFill>
                <a:hlinkClick r:id="rId2">
                  <a:extLst>
                    <a:ext uri="{A12FA001-AC4F-418D-AE19-62706E023703}">
                      <ahyp:hlinkClr xmlns:ahyp="http://schemas.microsoft.com/office/drawing/2018/hyperlinkcolor" val="tx"/>
                    </a:ext>
                  </a:extLst>
                </a:hlinkClick>
              </a:rPr>
              <a:t>https://docs.microsoft.com/en-us/azure/active-directory/develop/quickstart-create-new-tenant</a:t>
            </a:r>
            <a:endParaRPr lang="en-US" sz="1616" dirty="0">
              <a:solidFill>
                <a:schemeClr val="bg1"/>
              </a:solidFill>
            </a:endParaRPr>
          </a:p>
          <a:p>
            <a:pPr marL="800100" lvl="1" indent="-571500">
              <a:buFont typeface="Arial" panose="020B0604020202020204" pitchFamily="34" charset="0"/>
              <a:buChar char="•"/>
            </a:pPr>
            <a:r>
              <a:rPr lang="en-US" sz="1616" dirty="0">
                <a:solidFill>
                  <a:schemeClr val="bg1"/>
                </a:solidFill>
                <a:hlinkClick r:id="rId3">
                  <a:extLst>
                    <a:ext uri="{A12FA001-AC4F-418D-AE19-62706E023703}">
                      <ahyp:hlinkClr xmlns:ahyp="http://schemas.microsoft.com/office/drawing/2018/hyperlinkcolor" val="tx"/>
                    </a:ext>
                  </a:extLst>
                </a:hlinkClick>
              </a:rPr>
              <a:t>https://account.windowsazure.com/organization</a:t>
            </a:r>
            <a:endParaRPr lang="en-US" sz="1616" dirty="0">
              <a:solidFill>
                <a:schemeClr val="bg1"/>
              </a:solidFill>
            </a:endParaRPr>
          </a:p>
          <a:p>
            <a:pPr marL="800100" lvl="1" indent="-571500">
              <a:buFont typeface="Arial" panose="020B0604020202020204" pitchFamily="34" charset="0"/>
              <a:buChar char="•"/>
            </a:pPr>
            <a:r>
              <a:rPr lang="en-US" sz="1616" dirty="0">
                <a:solidFill>
                  <a:schemeClr val="bg1"/>
                </a:solidFill>
                <a:hlinkClick r:id="rId4">
                  <a:extLst>
                    <a:ext uri="{A12FA001-AC4F-418D-AE19-62706E023703}">
                      <ahyp:hlinkClr xmlns:ahyp="http://schemas.microsoft.com/office/drawing/2018/hyperlinkcolor" val="tx"/>
                    </a:ext>
                  </a:extLst>
                </a:hlinkClick>
              </a:rPr>
              <a:t>https://docs.microsoft.com/en-us/azure/active-directory/develop/quickstart-v1-integrate-apps-with-azure-ad</a:t>
            </a:r>
            <a:endParaRPr lang="en-US" sz="1616" dirty="0">
              <a:solidFill>
                <a:schemeClr val="bg1"/>
              </a:solidFill>
            </a:endParaRPr>
          </a:p>
          <a:p>
            <a:pPr marL="800100" lvl="1" indent="-571500">
              <a:buFont typeface="Arial" panose="020B0604020202020204" pitchFamily="34" charset="0"/>
              <a:buChar char="•"/>
            </a:pPr>
            <a:r>
              <a:rPr lang="en-US" sz="1616" dirty="0">
                <a:solidFill>
                  <a:schemeClr val="bg1"/>
                </a:solidFill>
                <a:hlinkClick r:id="rId5">
                  <a:extLst>
                    <a:ext uri="{A12FA001-AC4F-418D-AE19-62706E023703}">
                      <ahyp:hlinkClr xmlns:ahyp="http://schemas.microsoft.com/office/drawing/2018/hyperlinkcolor" val="tx"/>
                    </a:ext>
                  </a:extLst>
                </a:hlinkClick>
              </a:rPr>
              <a:t>https://docs.microsoft.com/en-us/azure/active-directory/develop/quickstart-v1-aspnet-webapp</a:t>
            </a:r>
            <a:endParaRPr lang="en-US" sz="1616" dirty="0">
              <a:solidFill>
                <a:schemeClr val="bg1"/>
              </a:solidFill>
            </a:endParaRPr>
          </a:p>
        </p:txBody>
      </p:sp>
    </p:spTree>
    <p:extLst>
      <p:ext uri="{BB962C8B-B14F-4D97-AF65-F5344CB8AC3E}">
        <p14:creationId xmlns:p14="http://schemas.microsoft.com/office/powerpoint/2010/main" val="39110589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29B8A-2F85-4274-8170-0529A473B48F}"/>
              </a:ext>
            </a:extLst>
          </p:cNvPr>
          <p:cNvSpPr>
            <a:spLocks noGrp="1"/>
          </p:cNvSpPr>
          <p:nvPr>
            <p:ph type="title"/>
          </p:nvPr>
        </p:nvSpPr>
        <p:spPr/>
        <p:txBody>
          <a:bodyPr/>
          <a:lstStyle/>
          <a:p>
            <a:r>
              <a:rPr lang="en-US" dirty="0"/>
              <a:t>Creating an App Registration</a:t>
            </a:r>
          </a:p>
        </p:txBody>
      </p:sp>
      <p:pic>
        <p:nvPicPr>
          <p:cNvPr id="13316" name="Picture 4" descr="C:\Users\brhacke\AppData\Local\Temp\SNAGHTML80d59268.PNG">
            <a:extLst>
              <a:ext uri="{FF2B5EF4-FFF2-40B4-BE49-F238E27FC236}">
                <a16:creationId xmlns:a16="http://schemas.microsoft.com/office/drawing/2014/main" id="{4804B291-C10C-4C5F-BFCA-C70F8A01D0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9208" y="1351634"/>
            <a:ext cx="7433584" cy="5124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29879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29B8A-2F85-4274-8170-0529A473B48F}"/>
              </a:ext>
            </a:extLst>
          </p:cNvPr>
          <p:cNvSpPr>
            <a:spLocks noGrp="1"/>
          </p:cNvSpPr>
          <p:nvPr>
            <p:ph type="title"/>
          </p:nvPr>
        </p:nvSpPr>
        <p:spPr/>
        <p:txBody>
          <a:bodyPr/>
          <a:lstStyle/>
          <a:p>
            <a:r>
              <a:rPr lang="en-US" dirty="0"/>
              <a:t>Creating an App Registration</a:t>
            </a:r>
          </a:p>
        </p:txBody>
      </p:sp>
      <p:pic>
        <p:nvPicPr>
          <p:cNvPr id="14338" name="Picture 2" descr="C:\Users\brhacke\AppData\Local\Temp\SNAGHTML80d7036d.PNG">
            <a:extLst>
              <a:ext uri="{FF2B5EF4-FFF2-40B4-BE49-F238E27FC236}">
                <a16:creationId xmlns:a16="http://schemas.microsoft.com/office/drawing/2014/main" id="{E95809F9-074D-4BF9-ABBF-AA083D3773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1285875"/>
            <a:ext cx="95250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13388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29B8A-2F85-4274-8170-0529A473B48F}"/>
              </a:ext>
            </a:extLst>
          </p:cNvPr>
          <p:cNvSpPr>
            <a:spLocks noGrp="1"/>
          </p:cNvSpPr>
          <p:nvPr>
            <p:ph type="title"/>
          </p:nvPr>
        </p:nvSpPr>
        <p:spPr/>
        <p:txBody>
          <a:bodyPr/>
          <a:lstStyle/>
          <a:p>
            <a:r>
              <a:rPr lang="en-US" dirty="0"/>
              <a:t>Creating an App Registration - Settings</a:t>
            </a:r>
          </a:p>
        </p:txBody>
      </p:sp>
      <p:pic>
        <p:nvPicPr>
          <p:cNvPr id="15362" name="Picture 2" descr="C:\Users\brhacke\AppData\Local\Temp\SNAGHTML80d837c7.PNG">
            <a:extLst>
              <a:ext uri="{FF2B5EF4-FFF2-40B4-BE49-F238E27FC236}">
                <a16:creationId xmlns:a16="http://schemas.microsoft.com/office/drawing/2014/main" id="{C85795E5-6A88-478F-B00E-5B70657B6D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711" y="1128959"/>
            <a:ext cx="7850406" cy="5644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7510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29B8A-2F85-4274-8170-0529A473B48F}"/>
              </a:ext>
            </a:extLst>
          </p:cNvPr>
          <p:cNvSpPr>
            <a:spLocks noGrp="1"/>
          </p:cNvSpPr>
          <p:nvPr>
            <p:ph type="title"/>
          </p:nvPr>
        </p:nvSpPr>
        <p:spPr/>
        <p:txBody>
          <a:bodyPr/>
          <a:lstStyle/>
          <a:p>
            <a:r>
              <a:rPr lang="en-US" dirty="0"/>
              <a:t>Creating an App Registration – Reply URLs</a:t>
            </a:r>
          </a:p>
        </p:txBody>
      </p:sp>
      <p:pic>
        <p:nvPicPr>
          <p:cNvPr id="16386" name="Picture 2" descr="C:\Users\brhacke\AppData\Local\Temp\SNAGHTML80d922b3.PNG">
            <a:extLst>
              <a:ext uri="{FF2B5EF4-FFF2-40B4-BE49-F238E27FC236}">
                <a16:creationId xmlns:a16="http://schemas.microsoft.com/office/drawing/2014/main" id="{63989F7D-0DA2-4AC3-A5B5-B4EEB6A92A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3342" y="1146040"/>
            <a:ext cx="9253470" cy="5185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75562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WHITE TEMPLATE">
  <a:themeElements>
    <a:clrScheme name="Custom 4">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D8D8D8"/>
      </a:hlink>
      <a:folHlink>
        <a:srgbClr val="C4E4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4.potx" id="{C0EB5187-6318-4A12-9160-BF29DE2C6E23}" vid="{27B4EBC1-0F96-451B-B61A-C8F0F7E25D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TotalTime>
  <Words>1569</Words>
  <Application>Microsoft Office PowerPoint</Application>
  <PresentationFormat>Widescreen</PresentationFormat>
  <Paragraphs>167</Paragraphs>
  <Slides>50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Arial</vt:lpstr>
      <vt:lpstr>Calibri</vt:lpstr>
      <vt:lpstr>Consolas</vt:lpstr>
      <vt:lpstr>Segoe UI</vt:lpstr>
      <vt:lpstr>Segoe UI Light</vt:lpstr>
      <vt:lpstr>Segoe UI Semilight</vt:lpstr>
      <vt:lpstr>Wingdings</vt:lpstr>
      <vt:lpstr>WHITE TEMPLATE</vt:lpstr>
      <vt:lpstr>Azure Active Hands-On Lab: Application Integration</vt:lpstr>
      <vt:lpstr>Demo/Overview</vt:lpstr>
      <vt:lpstr>Step by Step </vt:lpstr>
      <vt:lpstr>(optional) Get A Fresh Tenant</vt:lpstr>
      <vt:lpstr>Creating an App Registration</vt:lpstr>
      <vt:lpstr>Creating an App Registration</vt:lpstr>
      <vt:lpstr>Creating an App Registration</vt:lpstr>
      <vt:lpstr>Creating an App Registration - Settings</vt:lpstr>
      <vt:lpstr>Creating an App Registration – Reply URLs</vt:lpstr>
      <vt:lpstr>Creating an App Registration – APIs</vt:lpstr>
      <vt:lpstr>Creating an App Registration - APIs</vt:lpstr>
      <vt:lpstr>Creating an App Reg – App Perms</vt:lpstr>
      <vt:lpstr>Creating an App Reg – Delegated Perms</vt:lpstr>
      <vt:lpstr>Creating an App Reg – Admin Approval</vt:lpstr>
      <vt:lpstr>Creating an App Registration – App Keys</vt:lpstr>
      <vt:lpstr>App Registration and Service Principals</vt:lpstr>
      <vt:lpstr>Enterprise Apps - Service Principals</vt:lpstr>
      <vt:lpstr>Enterprise Apps - Service Principals</vt:lpstr>
      <vt:lpstr>Service Principals and RBAC</vt:lpstr>
      <vt:lpstr>Integrating an Application</vt:lpstr>
      <vt:lpstr>Minimal Implementation - OWIN</vt:lpstr>
      <vt:lpstr>Integrating an Application</vt:lpstr>
      <vt:lpstr>Integrating an Application</vt:lpstr>
      <vt:lpstr>Integrating an Application</vt:lpstr>
      <vt:lpstr>Integrating an Application</vt:lpstr>
      <vt:lpstr>Integrating an Application</vt:lpstr>
      <vt:lpstr>Integrating an Application</vt:lpstr>
      <vt:lpstr>WHOA…What Just Happened?</vt:lpstr>
      <vt:lpstr>WHOA…What Just Happened?</vt:lpstr>
      <vt:lpstr>(And One Thing That Didn’t Happen)</vt:lpstr>
      <vt:lpstr>Adding a Line of Code</vt:lpstr>
      <vt:lpstr>The Result</vt:lpstr>
      <vt:lpstr>Inspect the Project</vt:lpstr>
      <vt:lpstr>Azure AD Consent</vt:lpstr>
      <vt:lpstr>Azure AD Consent</vt:lpstr>
      <vt:lpstr>Azure AD Consent</vt:lpstr>
      <vt:lpstr>Azure AD Consent</vt:lpstr>
      <vt:lpstr>PowerPoint Presentation</vt:lpstr>
      <vt:lpstr>Discussion</vt:lpstr>
      <vt:lpstr>Discussion</vt:lpstr>
      <vt:lpstr>Break Points</vt:lpstr>
      <vt:lpstr>Break Points</vt:lpstr>
      <vt:lpstr>Inspect Login</vt:lpstr>
      <vt:lpstr>Inspect (then click “Continue”)</vt:lpstr>
      <vt:lpstr>Inspect Delegated API Call</vt:lpstr>
      <vt:lpstr>Inspect (then click “Continue”)</vt:lpstr>
      <vt:lpstr>Things To Explore</vt:lpstr>
      <vt:lpstr>Prerequisites</vt:lpstr>
      <vt:lpstr>Choose your environment</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Active Hands-On Lab: Application Integration</dc:title>
  <dc:creator>Brett Hacker</dc:creator>
  <cp:lastModifiedBy>Brett Hacker</cp:lastModifiedBy>
  <cp:revision>1</cp:revision>
  <dcterms:created xsi:type="dcterms:W3CDTF">2019-04-25T18:23:55Z</dcterms:created>
  <dcterms:modified xsi:type="dcterms:W3CDTF">2019-05-07T04:48:20Z</dcterms:modified>
</cp:coreProperties>
</file>